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8"/>
  </p:notesMasterIdLst>
  <p:sldIdLst>
    <p:sldId id="256" r:id="rId2"/>
    <p:sldId id="277" r:id="rId3"/>
    <p:sldId id="257" r:id="rId4"/>
    <p:sldId id="261" r:id="rId5"/>
    <p:sldId id="273" r:id="rId6"/>
    <p:sldId id="278" r:id="rId7"/>
    <p:sldId id="279" r:id="rId8"/>
    <p:sldId id="274" r:id="rId9"/>
    <p:sldId id="271" r:id="rId10"/>
    <p:sldId id="264" r:id="rId11"/>
    <p:sldId id="288" r:id="rId12"/>
    <p:sldId id="289" r:id="rId13"/>
    <p:sldId id="272" r:id="rId14"/>
    <p:sldId id="275" r:id="rId15"/>
    <p:sldId id="265" r:id="rId16"/>
    <p:sldId id="267" r:id="rId17"/>
    <p:sldId id="282" r:id="rId18"/>
    <p:sldId id="283" r:id="rId19"/>
    <p:sldId id="285" r:id="rId20"/>
    <p:sldId id="281" r:id="rId21"/>
    <p:sldId id="280" r:id="rId22"/>
    <p:sldId id="290" r:id="rId23"/>
    <p:sldId id="268" r:id="rId24"/>
    <p:sldId id="291" r:id="rId25"/>
    <p:sldId id="269" r:id="rId26"/>
    <p:sldId id="27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p:cViewPr varScale="1">
        <p:scale>
          <a:sx n="59" d="100"/>
          <a:sy n="59" d="100"/>
        </p:scale>
        <p:origin x="1464"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CC45B-719C-43E3-A42B-F02DF77B3925}" type="datetimeFigureOut">
              <a:rPr lang="en-IN" smtClean="0"/>
              <a:t>16-05-2023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3B2C50-004A-43C4-857F-C6E2CB581033}" type="slidenum">
              <a:rPr lang="en-IN" smtClean="0"/>
              <a:t>‹#›</a:t>
            </a:fld>
            <a:endParaRPr lang="en-IN"/>
          </a:p>
        </p:txBody>
      </p:sp>
    </p:spTree>
    <p:extLst>
      <p:ext uri="{BB962C8B-B14F-4D97-AF65-F5344CB8AC3E}">
        <p14:creationId xmlns:p14="http://schemas.microsoft.com/office/powerpoint/2010/main" val="174502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1FF1-F11C-7593-B8D2-D83124F6AC0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B5166A6-66F6-53CA-A729-4573FCAAAC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EED360-BC09-F9EC-9CB6-5C9AF5E13773}"/>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5C948292-0673-762C-29B5-0FFAF4461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521BB-934C-3E18-33D3-0DA80307C141}"/>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915518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FDF5-19C5-7313-456D-7DA08FA74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2EFC41-A8A9-49B8-1F32-091BF04349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465FD-0B45-16FC-4727-1E27B07AA44B}"/>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5413841B-F482-1A48-358B-FBACEB3A5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41497-5709-040D-1A8D-9824B113CAF8}"/>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70739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C0B35-754E-C42A-1893-1951BE2EFF5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22F4FE-5440-44C6-9150-888B3EAD7AD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CA9D19-8AC6-F820-ED56-7B8234A3C8AF}"/>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9F67BA90-9646-42F0-1A2B-FEA453D2E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94F85-35B5-F5CB-5AFC-B52211F918BA}"/>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42994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0EFE-CD2D-3C1D-641E-03931D8EEB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FE3F52-E3A6-D029-0815-204A4C0E4B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CEC98B-15D3-6FF6-3040-508CE23D9FF6}"/>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0A9BA63A-F5C9-ABBB-DCB1-AD90E1822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57789-2685-B5F6-ABF6-991194F0E200}"/>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10393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0698-4967-0BF4-1C91-010696BBECE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ED556C-13D4-788A-C783-3E772476FE3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731F43-C081-9FC7-0EF9-61341DEAC47D}"/>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F58F1876-0C80-CB40-DF4A-E01A1D70F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3277D-0469-8E18-3816-377966C17A8D}"/>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735943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B8F9-FFA1-B1F5-C4A9-551E404AD1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76A5D-F5F2-1480-FD20-35C0B4D4D1C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087DEB-00D1-85FD-BA29-7F6FF7DBB8A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181846-630F-FE50-AE98-5E365BC5139D}"/>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6" name="Footer Placeholder 5">
            <a:extLst>
              <a:ext uri="{FF2B5EF4-FFF2-40B4-BE49-F238E27FC236}">
                <a16:creationId xmlns:a16="http://schemas.microsoft.com/office/drawing/2014/main" id="{EFDE5629-BBD9-C431-73E9-7DE7AB646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F7566-3A89-BED0-CCCF-F2EC4EF75A77}"/>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50707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B3EB-5909-6A8B-1C3C-95EC192A3C1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711721-6AAF-D607-2F2C-6E390C3A448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AC151-376D-A3A2-2827-30BAF6251AB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F5647A-DA2E-F572-95F4-49A10DA8B15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D2C7F-92A4-9DC5-4964-DB594E02175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EE987D-23C0-5885-943F-7ECA2AECA955}"/>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8" name="Footer Placeholder 7">
            <a:extLst>
              <a:ext uri="{FF2B5EF4-FFF2-40B4-BE49-F238E27FC236}">
                <a16:creationId xmlns:a16="http://schemas.microsoft.com/office/drawing/2014/main" id="{478B9F16-0F56-756B-4F8D-59E0D123C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093CEB-BDB4-C755-7C84-26D5604B17D8}"/>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582809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7B61-6028-B1BE-7B02-A4A153462B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B5E5B4-B510-34EE-9268-F7049FCDA562}"/>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4" name="Footer Placeholder 3">
            <a:extLst>
              <a:ext uri="{FF2B5EF4-FFF2-40B4-BE49-F238E27FC236}">
                <a16:creationId xmlns:a16="http://schemas.microsoft.com/office/drawing/2014/main" id="{48EE5F2C-BCB0-6B01-927B-D3FA6D15D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3CB0F8-CF9B-49B2-D2E6-A2496A723586}"/>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198166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70562-8DB9-A6E1-38B1-F1BF7E336D05}"/>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3" name="Footer Placeholder 2">
            <a:extLst>
              <a:ext uri="{FF2B5EF4-FFF2-40B4-BE49-F238E27FC236}">
                <a16:creationId xmlns:a16="http://schemas.microsoft.com/office/drawing/2014/main" id="{0C675B05-4054-34F1-F4AD-7D58DE7D10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7CE06D-FEA6-D4A8-477E-AA595903C78C}"/>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3900310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FE8A-3035-98AD-BE68-3FFDCB3606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78613D-AB01-719C-2D91-89AC7461A2F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4D6CB9A-4119-EB9E-86B7-CB0F8E43F9D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F6EA8FC-0311-592F-3B3B-522BE7423041}"/>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6" name="Footer Placeholder 5">
            <a:extLst>
              <a:ext uri="{FF2B5EF4-FFF2-40B4-BE49-F238E27FC236}">
                <a16:creationId xmlns:a16="http://schemas.microsoft.com/office/drawing/2014/main" id="{7BFC02B4-6C92-5129-2C64-056170BEC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1F5AD-7AF2-C58E-F99F-E54DB3DB8B1C}"/>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296259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0E90-4EEC-87E3-917B-6115D16894E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5D6646-5587-43BE-6AFC-73C0BCE8C3F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7470CA1-6720-CA1D-7D91-E8EA296088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81AAA12-307B-8950-CD32-A7C3DEE78398}"/>
              </a:ext>
            </a:extLst>
          </p:cNvPr>
          <p:cNvSpPr>
            <a:spLocks noGrp="1"/>
          </p:cNvSpPr>
          <p:nvPr>
            <p:ph type="dt" sz="half" idx="10"/>
          </p:nvPr>
        </p:nvSpPr>
        <p:spPr/>
        <p:txBody>
          <a:bodyPr/>
          <a:lstStyle/>
          <a:p>
            <a:fld id="{BFB1932D-7149-4DB3-9911-456B5FB88A5A}" type="datetimeFigureOut">
              <a:rPr lang="en-US" smtClean="0"/>
              <a:pPr/>
              <a:t>5/16/2023</a:t>
            </a:fld>
            <a:endParaRPr lang="en-US"/>
          </a:p>
        </p:txBody>
      </p:sp>
      <p:sp>
        <p:nvSpPr>
          <p:cNvPr id="6" name="Footer Placeholder 5">
            <a:extLst>
              <a:ext uri="{FF2B5EF4-FFF2-40B4-BE49-F238E27FC236}">
                <a16:creationId xmlns:a16="http://schemas.microsoft.com/office/drawing/2014/main" id="{C56E850C-5435-D4A8-0806-5F624F618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2EFE2-40FE-DF72-DC46-C7F331981BF1}"/>
              </a:ext>
            </a:extLst>
          </p:cNvPr>
          <p:cNvSpPr>
            <a:spLocks noGrp="1"/>
          </p:cNvSpPr>
          <p:nvPr>
            <p:ph type="sldNum" sz="quarter" idx="12"/>
          </p:nvPr>
        </p:nvSpPr>
        <p:spPr/>
        <p:txBody>
          <a:bodyPr/>
          <a:lstStyle/>
          <a:p>
            <a:fld id="{DECF21A9-C85B-4D7C-A31D-6C68F760FDDB}" type="slidenum">
              <a:rPr lang="en-US" smtClean="0"/>
              <a:pPr/>
              <a:t>‹#›</a:t>
            </a:fld>
            <a:endParaRPr lang="en-US"/>
          </a:p>
        </p:txBody>
      </p:sp>
    </p:spTree>
    <p:extLst>
      <p:ext uri="{BB962C8B-B14F-4D97-AF65-F5344CB8AC3E}">
        <p14:creationId xmlns:p14="http://schemas.microsoft.com/office/powerpoint/2010/main" val="76861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13B5D9-D565-EB65-148E-8955291C522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CC3EC7-EAF5-2F8C-8677-2F4D7E106F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6D0771-FD79-5DFC-E502-BB6593E1D41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B1932D-7149-4DB3-9911-456B5FB88A5A}" type="datetimeFigureOut">
              <a:rPr lang="en-US" smtClean="0"/>
              <a:pPr/>
              <a:t>5/16/2023</a:t>
            </a:fld>
            <a:endParaRPr lang="en-US"/>
          </a:p>
        </p:txBody>
      </p:sp>
      <p:sp>
        <p:nvSpPr>
          <p:cNvPr id="5" name="Footer Placeholder 4">
            <a:extLst>
              <a:ext uri="{FF2B5EF4-FFF2-40B4-BE49-F238E27FC236}">
                <a16:creationId xmlns:a16="http://schemas.microsoft.com/office/drawing/2014/main" id="{4ADEC2DC-EEFD-85B1-6E42-4F2391CE3EB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012FD-18BB-5099-4071-89DCDE027BD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CF21A9-C85B-4D7C-A31D-6C68F760FDDB}" type="slidenum">
              <a:rPr lang="en-US" smtClean="0"/>
              <a:pPr/>
              <a:t>‹#›</a:t>
            </a:fld>
            <a:endParaRPr lang="en-US"/>
          </a:p>
        </p:txBody>
      </p:sp>
    </p:spTree>
    <p:extLst>
      <p:ext uri="{BB962C8B-B14F-4D97-AF65-F5344CB8AC3E}">
        <p14:creationId xmlns:p14="http://schemas.microsoft.com/office/powerpoint/2010/main" val="73766122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48518"/>
            <a:ext cx="6096000" cy="1089025"/>
          </a:xfrm>
        </p:spPr>
        <p:txBody>
          <a:bodyPr>
            <a:noAutofit/>
          </a:bodyPr>
          <a:lstStyle/>
          <a:p>
            <a:r>
              <a:rPr lang="en-US" sz="1600" b="1" dirty="0">
                <a:solidFill>
                  <a:srgbClr val="FF0000"/>
                </a:solidFill>
                <a:latin typeface="Times New Roman" pitchFamily="18" charset="0"/>
                <a:cs typeface="Times New Roman" pitchFamily="18" charset="0"/>
              </a:rPr>
              <a:t>SSM INSTITUTE OF ENGINEERING AND TECHNOLOGY</a:t>
            </a:r>
            <a:br>
              <a:rPr lang="en-US" sz="1600" b="1" dirty="0">
                <a:solidFill>
                  <a:srgbClr val="FF0000"/>
                </a:solidFill>
                <a:latin typeface="Times New Roman" pitchFamily="18" charset="0"/>
                <a:cs typeface="Times New Roman" pitchFamily="18" charset="0"/>
              </a:rPr>
            </a:br>
            <a:r>
              <a:rPr lang="en-US" sz="1600" b="1" dirty="0">
                <a:solidFill>
                  <a:srgbClr val="FF0000"/>
                </a:solidFill>
                <a:latin typeface="Times New Roman" pitchFamily="18" charset="0"/>
                <a:cs typeface="Times New Roman" pitchFamily="18" charset="0"/>
              </a:rPr>
              <a:t>DINDIGUL  - 624 002</a:t>
            </a:r>
          </a:p>
        </p:txBody>
      </p:sp>
      <p:sp>
        <p:nvSpPr>
          <p:cNvPr id="3" name="Subtitle 2"/>
          <p:cNvSpPr>
            <a:spLocks noGrp="1"/>
          </p:cNvSpPr>
          <p:nvPr>
            <p:ph type="subTitle" idx="1"/>
          </p:nvPr>
        </p:nvSpPr>
        <p:spPr>
          <a:xfrm>
            <a:off x="381000" y="1524000"/>
            <a:ext cx="8229600" cy="838200"/>
          </a:xfrm>
        </p:spPr>
        <p:txBody>
          <a:bodyPr>
            <a:noAutofit/>
          </a:bodyPr>
          <a:lstStyle/>
          <a:p>
            <a:r>
              <a:rPr lang="en-US" sz="2400" dirty="0">
                <a:solidFill>
                  <a:schemeClr val="tx1"/>
                </a:solidFill>
              </a:rPr>
              <a:t>Department of Electronics and Communication Engineering</a:t>
            </a:r>
          </a:p>
        </p:txBody>
      </p:sp>
      <p:pic>
        <p:nvPicPr>
          <p:cNvPr id="4" name="Picture 3" descr="logo au.png"/>
          <p:cNvPicPr>
            <a:picLocks noChangeAspect="1"/>
          </p:cNvPicPr>
          <p:nvPr/>
        </p:nvPicPr>
        <p:blipFill>
          <a:blip r:embed="rId2"/>
          <a:stretch>
            <a:fillRect/>
          </a:stretch>
        </p:blipFill>
        <p:spPr>
          <a:xfrm>
            <a:off x="0" y="1"/>
            <a:ext cx="1447800" cy="1600200"/>
          </a:xfrm>
          <a:prstGeom prst="rect">
            <a:avLst/>
          </a:prstGeom>
        </p:spPr>
      </p:pic>
      <p:pic>
        <p:nvPicPr>
          <p:cNvPr id="5" name="Picture 4" descr="ssm logo.jpg"/>
          <p:cNvPicPr>
            <a:picLocks noChangeAspect="1"/>
          </p:cNvPicPr>
          <p:nvPr/>
        </p:nvPicPr>
        <p:blipFill>
          <a:blip r:embed="rId3"/>
          <a:stretch>
            <a:fillRect/>
          </a:stretch>
        </p:blipFill>
        <p:spPr>
          <a:xfrm>
            <a:off x="7543800" y="228600"/>
            <a:ext cx="1343025" cy="1152525"/>
          </a:xfrm>
          <a:prstGeom prst="rect">
            <a:avLst/>
          </a:prstGeom>
        </p:spPr>
      </p:pic>
      <p:sp>
        <p:nvSpPr>
          <p:cNvPr id="7" name="TextBox 6"/>
          <p:cNvSpPr txBox="1"/>
          <p:nvPr/>
        </p:nvSpPr>
        <p:spPr>
          <a:xfrm>
            <a:off x="762000" y="2362200"/>
            <a:ext cx="7620000" cy="1200329"/>
          </a:xfrm>
          <a:prstGeom prst="rect">
            <a:avLst/>
          </a:prstGeom>
          <a:noFill/>
        </p:spPr>
        <p:txBody>
          <a:bodyPr wrap="square" rtlCol="0">
            <a:spAutoFit/>
          </a:bodyPr>
          <a:lstStyle/>
          <a:p>
            <a:pPr algn="ctr"/>
            <a:r>
              <a:rPr lang="en-US" sz="2400" b="1" dirty="0">
                <a:solidFill>
                  <a:srgbClr val="002060"/>
                </a:solidFill>
                <a:latin typeface="Times New Roman" pitchFamily="18" charset="0"/>
                <a:cs typeface="Times New Roman" pitchFamily="18" charset="0"/>
              </a:rPr>
              <a:t>A  Deep Learning Based Approach for Grading of Diabetic Retinopathy Using Large </a:t>
            </a:r>
            <a:r>
              <a:rPr lang="en-US" sz="2400" b="1" dirty="0" err="1">
                <a:solidFill>
                  <a:srgbClr val="002060"/>
                </a:solidFill>
                <a:latin typeface="Times New Roman" pitchFamily="18" charset="0"/>
                <a:cs typeface="Times New Roman" pitchFamily="18" charset="0"/>
              </a:rPr>
              <a:t>Fundus</a:t>
            </a:r>
            <a:r>
              <a:rPr lang="en-US" sz="2400" b="1" dirty="0">
                <a:solidFill>
                  <a:srgbClr val="002060"/>
                </a:solidFill>
                <a:latin typeface="Times New Roman" pitchFamily="18" charset="0"/>
                <a:cs typeface="Times New Roman" pitchFamily="18" charset="0"/>
              </a:rPr>
              <a:t> Image Dataset</a:t>
            </a:r>
          </a:p>
        </p:txBody>
      </p:sp>
      <p:sp>
        <p:nvSpPr>
          <p:cNvPr id="8" name="TextBox 7"/>
          <p:cNvSpPr txBox="1"/>
          <p:nvPr/>
        </p:nvSpPr>
        <p:spPr>
          <a:xfrm>
            <a:off x="533400" y="3886200"/>
            <a:ext cx="2762551" cy="1200329"/>
          </a:xfrm>
          <a:prstGeom prst="rect">
            <a:avLst/>
          </a:prstGeom>
          <a:noFill/>
        </p:spPr>
        <p:txBody>
          <a:bodyPr wrap="none" rtlCol="0">
            <a:spAutoFit/>
          </a:bodyPr>
          <a:lstStyle/>
          <a:p>
            <a:r>
              <a:rPr lang="en-US" b="1" dirty="0">
                <a:latin typeface="Times New Roman" pitchFamily="18" charset="0"/>
                <a:cs typeface="Times New Roman" pitchFamily="18" charset="0"/>
              </a:rPr>
              <a:t>     Guided By,</a:t>
            </a:r>
          </a:p>
          <a:p>
            <a:endParaRPr lang="en-US" b="1" dirty="0">
              <a:latin typeface="Times New Roman" pitchFamily="18" charset="0"/>
              <a:cs typeface="Times New Roman" pitchFamily="18" charset="0"/>
            </a:endParaRPr>
          </a:p>
          <a:p>
            <a:r>
              <a:rPr lang="en-US" dirty="0" err="1">
                <a:latin typeface="Times New Roman" pitchFamily="18" charset="0"/>
                <a:cs typeface="Times New Roman" pitchFamily="18" charset="0"/>
              </a:rPr>
              <a:t>Mr.Manikandan</a:t>
            </a:r>
            <a:r>
              <a:rPr lang="en-US" dirty="0">
                <a:latin typeface="Times New Roman" pitchFamily="18" charset="0"/>
                <a:cs typeface="Times New Roman" pitchFamily="18" charset="0"/>
              </a:rPr>
              <a:t> A ,AP/ECE</a:t>
            </a:r>
          </a:p>
          <a:p>
            <a:r>
              <a:rPr lang="en-US" dirty="0">
                <a:latin typeface="Times New Roman" pitchFamily="18" charset="0"/>
                <a:cs typeface="Times New Roman" pitchFamily="18" charset="0"/>
              </a:rPr>
              <a:t>       SSMIET.</a:t>
            </a:r>
          </a:p>
        </p:txBody>
      </p:sp>
      <p:sp>
        <p:nvSpPr>
          <p:cNvPr id="9" name="TextBox 8"/>
          <p:cNvSpPr txBox="1"/>
          <p:nvPr/>
        </p:nvSpPr>
        <p:spPr>
          <a:xfrm>
            <a:off x="4953000" y="3886200"/>
            <a:ext cx="3627981" cy="2031325"/>
          </a:xfrm>
          <a:prstGeom prst="rect">
            <a:avLst/>
          </a:prstGeom>
          <a:noFill/>
        </p:spPr>
        <p:txBody>
          <a:bodyPr wrap="none" rtlCol="0">
            <a:spAutoFit/>
          </a:bodyPr>
          <a:lstStyle/>
          <a:p>
            <a:r>
              <a:rPr lang="en-US" b="1" dirty="0">
                <a:latin typeface="Times New Roman" pitchFamily="18" charset="0"/>
                <a:cs typeface="Times New Roman" pitchFamily="18" charset="0"/>
              </a:rPr>
              <a:t>            Presented By,</a:t>
            </a:r>
          </a:p>
          <a:p>
            <a:endParaRPr lang="en-US" b="1" dirty="0">
              <a:latin typeface="Times New Roman" pitchFamily="18" charset="0"/>
              <a:cs typeface="Times New Roman" pitchFamily="18" charset="0"/>
            </a:endParaRPr>
          </a:p>
          <a:p>
            <a:r>
              <a:rPr lang="en-US" dirty="0" err="1">
                <a:latin typeface="Times New Roman" pitchFamily="18" charset="0"/>
                <a:cs typeface="Times New Roman" pitchFamily="18" charset="0"/>
              </a:rPr>
              <a:t>Keerthana</a:t>
            </a:r>
            <a:r>
              <a:rPr lang="en-US" dirty="0">
                <a:latin typeface="Times New Roman" pitchFamily="18" charset="0"/>
                <a:cs typeface="Times New Roman" pitchFamily="18" charset="0"/>
              </a:rPr>
              <a:t> T (922119106039) </a:t>
            </a:r>
          </a:p>
          <a:p>
            <a:r>
              <a:rPr lang="en-US" dirty="0" err="1">
                <a:latin typeface="Times New Roman" pitchFamily="18" charset="0"/>
                <a:cs typeface="Times New Roman" pitchFamily="18" charset="0"/>
              </a:rPr>
              <a:t>Madhumitha</a:t>
            </a:r>
            <a:r>
              <a:rPr lang="en-US" dirty="0">
                <a:latin typeface="Times New Roman" pitchFamily="18" charset="0"/>
                <a:cs typeface="Times New Roman" pitchFamily="18" charset="0"/>
              </a:rPr>
              <a:t> B (922119106051) </a:t>
            </a:r>
          </a:p>
          <a:p>
            <a:r>
              <a:rPr lang="en-US" dirty="0" err="1">
                <a:latin typeface="Times New Roman" pitchFamily="18" charset="0"/>
                <a:cs typeface="Times New Roman" pitchFamily="18" charset="0"/>
              </a:rPr>
              <a:t>Mahalakshmi</a:t>
            </a:r>
            <a:r>
              <a:rPr lang="en-US" dirty="0">
                <a:latin typeface="Times New Roman" pitchFamily="18" charset="0"/>
                <a:cs typeface="Times New Roman" pitchFamily="18" charset="0"/>
              </a:rPr>
              <a:t> R M (922119106052)</a:t>
            </a:r>
          </a:p>
          <a:p>
            <a:r>
              <a:rPr lang="en-US" dirty="0" err="1">
                <a:latin typeface="Times New Roman" pitchFamily="18" charset="0"/>
                <a:cs typeface="Times New Roman" pitchFamily="18" charset="0"/>
              </a:rPr>
              <a:t>Malini</a:t>
            </a:r>
            <a:r>
              <a:rPr lang="en-US" dirty="0">
                <a:latin typeface="Times New Roman" pitchFamily="18" charset="0"/>
                <a:cs typeface="Times New Roman" pitchFamily="18" charset="0"/>
              </a:rPr>
              <a:t> S (922119106053</a:t>
            </a:r>
            <a:r>
              <a:rPr lang="en-US" dirty="0"/>
              <a:t>)</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AA6A90-D279-C977-19E2-45D2D3B9E2C4}"/>
              </a:ext>
            </a:extLst>
          </p:cNvPr>
          <p:cNvSpPr txBox="1"/>
          <p:nvPr/>
        </p:nvSpPr>
        <p:spPr>
          <a:xfrm>
            <a:off x="533400" y="152400"/>
            <a:ext cx="3733800" cy="400110"/>
          </a:xfrm>
          <a:prstGeom prst="rect">
            <a:avLst/>
          </a:prstGeom>
          <a:noFill/>
        </p:spPr>
        <p:txBody>
          <a:bodyPr wrap="square" rtlCol="0">
            <a:sp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PRE PROCESSING PHASE </a:t>
            </a: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7F081F6-7ED4-07C8-D443-1874DD275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51114"/>
            <a:ext cx="8686801"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C17548-E0BF-8D0E-ED23-09DA5BB85A79}"/>
              </a:ext>
            </a:extLst>
          </p:cNvPr>
          <p:cNvSpPr txBox="1"/>
          <p:nvPr/>
        </p:nvSpPr>
        <p:spPr>
          <a:xfrm>
            <a:off x="0" y="3962400"/>
            <a:ext cx="9137883" cy="3170099"/>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DATA AUGMENTATION </a:t>
            </a:r>
            <a:r>
              <a:rPr lang="en-US" sz="2000" dirty="0">
                <a:latin typeface="Times New Roman" panose="02020603050405020304" pitchFamily="18" charset="0"/>
                <a:cs typeface="Times New Roman" panose="02020603050405020304" pitchFamily="18" charset="0"/>
              </a:rPr>
              <a:t>– Flipping to 90 degree, rotating image by (0,180) degree, Translating (on scale x and y dimensions)</a:t>
            </a:r>
          </a:p>
          <a:p>
            <a:pPr marL="285750" indent="-285750">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CLAHE</a:t>
            </a:r>
            <a:r>
              <a:rPr lang="en-US" sz="2000" dirty="0">
                <a:latin typeface="Times New Roman" panose="02020603050405020304" pitchFamily="18" charset="0"/>
                <a:cs typeface="Times New Roman" panose="02020603050405020304" pitchFamily="18" charset="0"/>
              </a:rPr>
              <a:t> – Algorithm used Contrast Limited Adaptive Histogram Equalization.</a:t>
            </a:r>
          </a:p>
          <a:p>
            <a:r>
              <a:rPr lang="en-US" sz="2000" dirty="0">
                <a:latin typeface="Times New Roman" panose="02020603050405020304" pitchFamily="18" charset="0"/>
                <a:cs typeface="Times New Roman" panose="02020603050405020304" pitchFamily="18" charset="0"/>
              </a:rPr>
              <a:t>     	(a) Step 1 Division of image into small equal-sized partitions. </a:t>
            </a:r>
          </a:p>
          <a:p>
            <a:r>
              <a:rPr lang="en-US" sz="2000" dirty="0">
                <a:latin typeface="Times New Roman" panose="02020603050405020304" pitchFamily="18" charset="0"/>
                <a:cs typeface="Times New Roman" panose="02020603050405020304" pitchFamily="18" charset="0"/>
              </a:rPr>
              <a:t>	(b) Step 2 Performing histogram equalization on every partition. </a:t>
            </a:r>
          </a:p>
          <a:p>
            <a:r>
              <a:rPr lang="en-US" sz="2000" dirty="0">
                <a:latin typeface="Times New Roman" panose="02020603050405020304" pitchFamily="18" charset="0"/>
                <a:cs typeface="Times New Roman" panose="02020603050405020304" pitchFamily="18" charset="0"/>
              </a:rPr>
              <a:t>	(c) Step 3 Limiting the amplification by clipping the histogram at some specific value.</a:t>
            </a:r>
          </a:p>
          <a:p>
            <a:endParaRPr lang="en-US" sz="2000" dirty="0"/>
          </a:p>
          <a:p>
            <a:endParaRPr lang="en-US" sz="2000" dirty="0"/>
          </a:p>
          <a:p>
            <a:endParaRPr lang="en-US" sz="2000" dirty="0"/>
          </a:p>
        </p:txBody>
      </p:sp>
    </p:spTree>
    <p:extLst>
      <p:ext uri="{BB962C8B-B14F-4D97-AF65-F5344CB8AC3E}">
        <p14:creationId xmlns:p14="http://schemas.microsoft.com/office/powerpoint/2010/main" val="276178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783E5D-7C18-80CD-6BC6-A28AF4947CD4}"/>
              </a:ext>
            </a:extLst>
          </p:cNvPr>
          <p:cNvSpPr txBox="1"/>
          <p:nvPr/>
        </p:nvSpPr>
        <p:spPr>
          <a:xfrm>
            <a:off x="304800" y="304800"/>
            <a:ext cx="6477000" cy="400110"/>
          </a:xfrm>
          <a:prstGeom prst="rect">
            <a:avLst/>
          </a:prstGeom>
          <a:noFill/>
        </p:spPr>
        <p:txBody>
          <a:bodyPr wrap="square">
            <a:spAutoFit/>
          </a:bodyPr>
          <a:lstStyle/>
          <a:p>
            <a:pPr marL="285750" indent="-285750">
              <a:buFont typeface="Wingdings" panose="05000000000000000000" pitchFamily="2" charset="2"/>
              <a:buChar char="ü"/>
            </a:pPr>
            <a:r>
              <a:rPr lang="en-US" sz="2000" b="1" dirty="0">
                <a:latin typeface="Times New Roman" panose="02020603050405020304" pitchFamily="18" charset="0"/>
                <a:cs typeface="Times New Roman" panose="02020603050405020304" pitchFamily="18" charset="0"/>
              </a:rPr>
              <a:t>SCALING</a:t>
            </a:r>
            <a:r>
              <a:rPr lang="en-US" sz="2000" dirty="0">
                <a:latin typeface="Times New Roman" panose="02020603050405020304" pitchFamily="18" charset="0"/>
                <a:cs typeface="Times New Roman" panose="02020603050405020304" pitchFamily="18" charset="0"/>
              </a:rPr>
              <a:t> – Pixel Size [300 PIXELS OR 500PIXELS].</a:t>
            </a:r>
          </a:p>
        </p:txBody>
      </p:sp>
      <p:sp>
        <p:nvSpPr>
          <p:cNvPr id="5" name="TextBox 4">
            <a:extLst>
              <a:ext uri="{FF2B5EF4-FFF2-40B4-BE49-F238E27FC236}">
                <a16:creationId xmlns:a16="http://schemas.microsoft.com/office/drawing/2014/main" id="{BF009324-A476-46F2-7B68-50CF44DF648C}"/>
              </a:ext>
            </a:extLst>
          </p:cNvPr>
          <p:cNvSpPr txBox="1"/>
          <p:nvPr/>
        </p:nvSpPr>
        <p:spPr>
          <a:xfrm>
            <a:off x="304800" y="672360"/>
            <a:ext cx="8610600" cy="1569660"/>
          </a:xfrm>
          <a:prstGeom prst="rect">
            <a:avLst/>
          </a:prstGeom>
          <a:noFill/>
        </p:spPr>
        <p:txBody>
          <a:bodyPr wrap="square">
            <a:spAutoFit/>
          </a:bodyPr>
          <a:lstStyle/>
          <a:p>
            <a:pPr marL="285750" indent="-28575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COLOUR NORMALIZATION AND BACKGROUND REMOVAL </a:t>
            </a:r>
            <a:r>
              <a:rPr lang="en-US" sz="2400" dirty="0">
                <a:latin typeface="Times New Roman" panose="02020603050405020304" pitchFamily="18" charset="0"/>
                <a:cs typeface="Times New Roman" panose="02020603050405020304" pitchFamily="18" charset="0"/>
              </a:rPr>
              <a:t>– Removed Background and Unwanted Details.</a:t>
            </a:r>
          </a:p>
          <a:p>
            <a:pPr marL="285750" indent="-28575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Gray Scale Mapping </a:t>
            </a:r>
            <a:r>
              <a:rPr lang="en-US" sz="2400" dirty="0">
                <a:latin typeface="Times New Roman" panose="02020603050405020304" pitchFamily="18" charset="0"/>
                <a:cs typeface="Times New Roman" panose="02020603050405020304" pitchFamily="18" charset="0"/>
              </a:rPr>
              <a:t>– Local Average to 50% Gray Scale image.</a:t>
            </a:r>
          </a:p>
          <a:p>
            <a:pPr marL="285750" indent="-285750">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Resizing </a:t>
            </a:r>
            <a:r>
              <a:rPr lang="en-US" sz="2400" dirty="0">
                <a:latin typeface="Times New Roman" panose="02020603050405020304" pitchFamily="18" charset="0"/>
                <a:cs typeface="Times New Roman" panose="02020603050405020304" pitchFamily="18" charset="0"/>
              </a:rPr>
              <a:t>– Finally we Resized to 256 x 256.</a:t>
            </a:r>
            <a:endParaRPr lang="en-IN"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391CC1DE-FB71-2005-9903-39D12650A5E8}"/>
              </a:ext>
            </a:extLst>
          </p:cNvPr>
          <p:cNvGraphicFramePr>
            <a:graphicFrameLocks noGrp="1"/>
          </p:cNvGraphicFramePr>
          <p:nvPr>
            <p:extLst>
              <p:ext uri="{D42A27DB-BD31-4B8C-83A1-F6EECF244321}">
                <p14:modId xmlns:p14="http://schemas.microsoft.com/office/powerpoint/2010/main" val="2229602272"/>
              </p:ext>
            </p:extLst>
          </p:nvPr>
        </p:nvGraphicFramePr>
        <p:xfrm>
          <a:off x="609600" y="2514600"/>
          <a:ext cx="8000999" cy="3429000"/>
        </p:xfrm>
        <a:graphic>
          <a:graphicData uri="http://schemas.openxmlformats.org/drawingml/2006/table">
            <a:tbl>
              <a:tblPr firstRow="1" firstCol="1" bandRow="1">
                <a:tableStyleId>{5C22544A-7EE6-4342-B048-85BDC9FD1C3A}</a:tableStyleId>
              </a:tblPr>
              <a:tblGrid>
                <a:gridCol w="1260664">
                  <a:extLst>
                    <a:ext uri="{9D8B030D-6E8A-4147-A177-3AD203B41FA5}">
                      <a16:colId xmlns:a16="http://schemas.microsoft.com/office/drawing/2014/main" val="2132898854"/>
                    </a:ext>
                  </a:extLst>
                </a:gridCol>
                <a:gridCol w="1404020">
                  <a:extLst>
                    <a:ext uri="{9D8B030D-6E8A-4147-A177-3AD203B41FA5}">
                      <a16:colId xmlns:a16="http://schemas.microsoft.com/office/drawing/2014/main" val="3232930982"/>
                    </a:ext>
                  </a:extLst>
                </a:gridCol>
                <a:gridCol w="1301498">
                  <a:extLst>
                    <a:ext uri="{9D8B030D-6E8A-4147-A177-3AD203B41FA5}">
                      <a16:colId xmlns:a16="http://schemas.microsoft.com/office/drawing/2014/main" val="2288086082"/>
                    </a:ext>
                  </a:extLst>
                </a:gridCol>
                <a:gridCol w="1271958">
                  <a:extLst>
                    <a:ext uri="{9D8B030D-6E8A-4147-A177-3AD203B41FA5}">
                      <a16:colId xmlns:a16="http://schemas.microsoft.com/office/drawing/2014/main" val="1195696353"/>
                    </a:ext>
                  </a:extLst>
                </a:gridCol>
                <a:gridCol w="1271958">
                  <a:extLst>
                    <a:ext uri="{9D8B030D-6E8A-4147-A177-3AD203B41FA5}">
                      <a16:colId xmlns:a16="http://schemas.microsoft.com/office/drawing/2014/main" val="952191006"/>
                    </a:ext>
                  </a:extLst>
                </a:gridCol>
                <a:gridCol w="1490901">
                  <a:extLst>
                    <a:ext uri="{9D8B030D-6E8A-4147-A177-3AD203B41FA5}">
                      <a16:colId xmlns:a16="http://schemas.microsoft.com/office/drawing/2014/main" val="2212885080"/>
                    </a:ext>
                  </a:extLst>
                </a:gridCol>
              </a:tblGrid>
              <a:tr h="1019400">
                <a:tc>
                  <a:txBody>
                    <a:bodyPr/>
                    <a:lstStyle/>
                    <a:p>
                      <a:pPr algn="just">
                        <a:lnSpc>
                          <a:spcPct val="150000"/>
                        </a:lnSpc>
                        <a:spcAft>
                          <a:spcPts val="1000"/>
                        </a:spcAft>
                      </a:pPr>
                      <a:r>
                        <a:rPr lang="en-IN" sz="1400" kern="100">
                          <a:effectLst/>
                        </a:rPr>
                        <a:t>Label</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Grade</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Percentage</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Train Images</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Test Images</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Train Images Augmented</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1509166486"/>
                  </a:ext>
                </a:extLst>
              </a:tr>
              <a:tr h="481920">
                <a:tc>
                  <a:txBody>
                    <a:bodyPr/>
                    <a:lstStyle/>
                    <a:p>
                      <a:pPr algn="just">
                        <a:lnSpc>
                          <a:spcPct val="150000"/>
                        </a:lnSpc>
                        <a:spcAft>
                          <a:spcPts val="1000"/>
                        </a:spcAft>
                      </a:pPr>
                      <a:r>
                        <a:rPr lang="en-IN" sz="1400" kern="100">
                          <a:effectLst/>
                        </a:rPr>
                        <a:t>0</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Normal </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73%</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25,642</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39,110</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25,642</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354115176"/>
                  </a:ext>
                </a:extLst>
              </a:tr>
              <a:tr h="481920">
                <a:tc>
                  <a:txBody>
                    <a:bodyPr/>
                    <a:lstStyle/>
                    <a:p>
                      <a:pPr algn="just">
                        <a:lnSpc>
                          <a:spcPct val="150000"/>
                        </a:lnSpc>
                        <a:spcAft>
                          <a:spcPts val="1000"/>
                        </a:spcAft>
                      </a:pPr>
                      <a:r>
                        <a:rPr lang="en-IN" sz="1400" kern="100">
                          <a:effectLst/>
                        </a:rPr>
                        <a:t>1</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Mild </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6.96%</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2445</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3729</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22,005</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1551979101"/>
                  </a:ext>
                </a:extLst>
              </a:tr>
              <a:tr h="481920">
                <a:tc>
                  <a:txBody>
                    <a:bodyPr/>
                    <a:lstStyle/>
                    <a:p>
                      <a:pPr algn="just">
                        <a:lnSpc>
                          <a:spcPct val="150000"/>
                        </a:lnSpc>
                        <a:spcAft>
                          <a:spcPts val="1000"/>
                        </a:spcAft>
                      </a:pPr>
                      <a:r>
                        <a:rPr lang="en-IN" sz="1400" kern="100">
                          <a:effectLst/>
                        </a:rPr>
                        <a:t>2</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Moderate </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15.57%</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5469</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8342</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21,876</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1744821328"/>
                  </a:ext>
                </a:extLst>
              </a:tr>
              <a:tr h="481920">
                <a:tc>
                  <a:txBody>
                    <a:bodyPr/>
                    <a:lstStyle/>
                    <a:p>
                      <a:pPr algn="just">
                        <a:lnSpc>
                          <a:spcPct val="150000"/>
                        </a:lnSpc>
                        <a:spcAft>
                          <a:spcPts val="1000"/>
                        </a:spcAft>
                      </a:pPr>
                      <a:r>
                        <a:rPr lang="en-IN" sz="1400" kern="100">
                          <a:effectLst/>
                        </a:rPr>
                        <a:t>3</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Severe </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2.46%</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864</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1318</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14,688</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2576877042"/>
                  </a:ext>
                </a:extLst>
              </a:tr>
              <a:tr h="481920">
                <a:tc>
                  <a:txBody>
                    <a:bodyPr/>
                    <a:lstStyle/>
                    <a:p>
                      <a:pPr algn="just">
                        <a:lnSpc>
                          <a:spcPct val="150000"/>
                        </a:lnSpc>
                        <a:spcAft>
                          <a:spcPts val="1000"/>
                        </a:spcAft>
                      </a:pPr>
                      <a:r>
                        <a:rPr lang="en-IN" sz="1400" kern="100">
                          <a:effectLst/>
                        </a:rPr>
                        <a:t>4</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Proliferative </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2.01%</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706</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a:effectLst/>
                        </a:rPr>
                        <a:t>1077</a:t>
                      </a:r>
                      <a:endParaRPr lang="en-IN" sz="1100" kern="10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tc>
                  <a:txBody>
                    <a:bodyPr/>
                    <a:lstStyle/>
                    <a:p>
                      <a:pPr algn="just">
                        <a:lnSpc>
                          <a:spcPct val="150000"/>
                        </a:lnSpc>
                        <a:spcAft>
                          <a:spcPts val="1000"/>
                        </a:spcAft>
                      </a:pPr>
                      <a:r>
                        <a:rPr lang="en-IN" sz="1400" kern="100" dirty="0">
                          <a:effectLst/>
                        </a:rPr>
                        <a:t>12,002</a:t>
                      </a:r>
                      <a:endParaRPr lang="en-IN" sz="1100" kern="100" dirty="0">
                        <a:effectLst/>
                        <a:latin typeface="Calibri" panose="020F0502020204030204" pitchFamily="34" charset="0"/>
                        <a:ea typeface="Calibri" panose="020F0502020204030204" pitchFamily="34" charset="0"/>
                        <a:cs typeface="SimSun" panose="02010600030101010101" pitchFamily="2" charset="-122"/>
                      </a:endParaRPr>
                    </a:p>
                  </a:txBody>
                  <a:tcPr marL="68580" marR="68580" marT="0" marB="0"/>
                </a:tc>
                <a:extLst>
                  <a:ext uri="{0D108BD9-81ED-4DB2-BD59-A6C34878D82A}">
                    <a16:rowId xmlns:a16="http://schemas.microsoft.com/office/drawing/2014/main" val="4109847530"/>
                  </a:ext>
                </a:extLst>
              </a:tr>
            </a:tbl>
          </a:graphicData>
        </a:graphic>
      </p:graphicFrame>
    </p:spTree>
    <p:extLst>
      <p:ext uri="{BB962C8B-B14F-4D97-AF65-F5344CB8AC3E}">
        <p14:creationId xmlns:p14="http://schemas.microsoft.com/office/powerpoint/2010/main" val="264773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795BAE-1306-CBAF-C92C-BCF2A437E95F}"/>
              </a:ext>
            </a:extLst>
          </p:cNvPr>
          <p:cNvSpPr txBox="1"/>
          <p:nvPr/>
        </p:nvSpPr>
        <p:spPr>
          <a:xfrm>
            <a:off x="152400" y="228600"/>
            <a:ext cx="8305800" cy="769441"/>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CNN (CONVULUTION NEURAL NETWORK)</a:t>
            </a:r>
          </a:p>
          <a:p>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2526265-7FF9-659A-934A-0C9C1B742A62}"/>
              </a:ext>
            </a:extLst>
          </p:cNvPr>
          <p:cNvSpPr txBox="1"/>
          <p:nvPr/>
        </p:nvSpPr>
        <p:spPr>
          <a:xfrm>
            <a:off x="152400" y="914400"/>
            <a:ext cx="8458200" cy="397031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IS A LIMITATION IN NEURAL NETWORK WHEN IT COMES TO DEAL WITH IMAGE.THEY BECOME EXTREMELY SLOW AT TRAINING AND PROCESSING IMAGES AND NUMBER OF IMAGE  WILL ALSO BE VERY LARGE</a:t>
            </a:r>
            <a:r>
              <a:rPr lang="en-US" sz="2000" dirty="0"/>
              <a:t>.</a:t>
            </a:r>
          </a:p>
          <a:p>
            <a:pPr marL="285750" indent="-285750">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So,To</a:t>
            </a:r>
            <a:r>
              <a:rPr lang="en-US" sz="2400" dirty="0">
                <a:latin typeface="Times New Roman" panose="02020603050405020304" pitchFamily="18" charset="0"/>
                <a:cs typeface="Times New Roman" panose="02020603050405020304" pitchFamily="18" charset="0"/>
              </a:rPr>
              <a:t> O</a:t>
            </a:r>
            <a:r>
              <a:rPr lang="en-US" sz="2000" dirty="0">
                <a:latin typeface="Times New Roman" panose="02020603050405020304" pitchFamily="18" charset="0"/>
                <a:cs typeface="Times New Roman" panose="02020603050405020304" pitchFamily="18" charset="0"/>
              </a:rPr>
              <a:t>VERCOME THIS LIMITATION WE USED CNN IN DEEP LEARNING</a:t>
            </a:r>
          </a:p>
          <a:p>
            <a:r>
              <a:rPr lang="en-US" sz="2400" b="1" dirty="0">
                <a:latin typeface="Times New Roman" panose="02020603050405020304" pitchFamily="18" charset="0"/>
                <a:cs typeface="Times New Roman" panose="02020603050405020304" pitchFamily="18" charset="0"/>
              </a:rPr>
              <a:t>WHAT IS CNN?</a:t>
            </a:r>
          </a:p>
          <a:p>
            <a:pPr marL="285750" indent="-285750">
              <a:buFont typeface="Wingdings" panose="05000000000000000000" pitchFamily="2" charset="2"/>
              <a:buChar char="Ø"/>
            </a:pPr>
            <a:r>
              <a:rPr lang="en-US" sz="2400" b="0" i="0" dirty="0">
                <a:solidFill>
                  <a:srgbClr val="202124"/>
                </a:solidFill>
                <a:effectLst/>
                <a:latin typeface="Google Sans"/>
              </a:rPr>
              <a:t>A CNN IS </a:t>
            </a:r>
            <a:r>
              <a:rPr lang="en-US" sz="2400" b="0" i="0" dirty="0">
                <a:solidFill>
                  <a:srgbClr val="040C28"/>
                </a:solidFill>
                <a:effectLst/>
                <a:latin typeface="Google Sans"/>
              </a:rPr>
              <a:t>A KIND OF NETWORK ARCHITECTURE FOR DEEP LEARNING ALGORITHMS AND IS SPECIFICALLY USED FOR IMAGE RECOGNITION AND TASKS THAT INVOLVE THE PROCESSING OF PIXEL DATA</a:t>
            </a:r>
            <a:r>
              <a:rPr lang="en-US" sz="2400" b="0" i="0" dirty="0">
                <a:solidFill>
                  <a:srgbClr val="202124"/>
                </a:solidFill>
                <a:effectLst/>
                <a:latin typeface="Google Sans"/>
              </a:rPr>
              <a:t>.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31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00607D-8ACA-3190-C171-1B2545FFF152}"/>
              </a:ext>
            </a:extLst>
          </p:cNvPr>
          <p:cNvSpPr txBox="1"/>
          <p:nvPr/>
        </p:nvSpPr>
        <p:spPr>
          <a:xfrm flipH="1">
            <a:off x="446566" y="129914"/>
            <a:ext cx="7173433" cy="830997"/>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SEGMENTATION – (MEDIUM FILTER )</a:t>
            </a:r>
          </a:p>
          <a:p>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7252714-D96D-2645-F052-38F49788365F}"/>
              </a:ext>
            </a:extLst>
          </p:cNvPr>
          <p:cNvSpPr txBox="1"/>
          <p:nvPr/>
        </p:nvSpPr>
        <p:spPr>
          <a:xfrm>
            <a:off x="446567" y="612844"/>
            <a:ext cx="8250865" cy="563231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CONVOLUTION</a:t>
            </a:r>
          </a:p>
          <a:p>
            <a:pPr marL="342900" indent="-342900">
              <a:buFont typeface="Wingdings" panose="05000000000000000000" pitchFamily="2" charset="2"/>
              <a:buChar char="Ø"/>
            </a:pPr>
            <a:r>
              <a:rPr lang="en-US" sz="2400" dirty="0"/>
              <a:t>The input image becomes convolved with each filter and forms eight feature maps on each convolution layer. </a:t>
            </a:r>
          </a:p>
          <a:p>
            <a:r>
              <a:rPr lang="en-IN" sz="2400" b="1" dirty="0">
                <a:latin typeface="Times New Roman" panose="02020603050405020304" pitchFamily="18" charset="0"/>
                <a:cs typeface="Times New Roman" panose="02020603050405020304" pitchFamily="18" charset="0"/>
              </a:rPr>
              <a:t>MAXPOOLING LAYER</a:t>
            </a:r>
          </a:p>
          <a:p>
            <a:pPr marL="342900" indent="-342900" algn="just">
              <a:buFont typeface="Wingdings" panose="05000000000000000000" pitchFamily="2" charset="2"/>
              <a:buChar char="Ø"/>
            </a:pPr>
            <a:r>
              <a:rPr lang="en-US" sz="2400" dirty="0"/>
              <a:t>Max pooling is used to reduce the size of the coming feature maps intelligently so that most of the information remains same.</a:t>
            </a:r>
          </a:p>
          <a:p>
            <a:pPr marL="342900" indent="-342900" algn="just">
              <a:buFont typeface="Wingdings" panose="05000000000000000000" pitchFamily="2" charset="2"/>
              <a:buChar char="Ø"/>
            </a:pPr>
            <a:r>
              <a:rPr lang="en-US" sz="2400" dirty="0"/>
              <a:t>Reducing the number of image reduces the number of operation required to process the image.</a:t>
            </a:r>
          </a:p>
          <a:p>
            <a:r>
              <a:rPr lang="en-IN" sz="2400" b="1" dirty="0">
                <a:latin typeface="Times New Roman" panose="02020603050405020304" pitchFamily="18" charset="0"/>
                <a:cs typeface="Times New Roman" panose="02020603050405020304" pitchFamily="18" charset="0"/>
              </a:rPr>
              <a:t>ACTIVATION LAYER</a:t>
            </a:r>
          </a:p>
          <a:p>
            <a:pPr marL="342900" indent="-342900">
              <a:buFont typeface="Wingdings" panose="05000000000000000000" pitchFamily="2" charset="2"/>
              <a:buChar char="Ø"/>
            </a:pPr>
            <a:r>
              <a:rPr lang="en-US" sz="2400" dirty="0"/>
              <a:t>We used a rectified linear unit (</a:t>
            </a:r>
            <a:r>
              <a:rPr lang="en-US" sz="2400" dirty="0" err="1"/>
              <a:t>ReLU</a:t>
            </a:r>
            <a:r>
              <a:rPr lang="en-US" sz="2400" dirty="0"/>
              <a:t>) after every convolutional and Fully Connected layer since it resulted in the highest accuracy among other activation functions and prevented the vanishing gradient problem effectively. </a:t>
            </a:r>
            <a:endParaRPr lang="en-IN" sz="2400" b="1" dirty="0"/>
          </a:p>
          <a:p>
            <a:endParaRPr lang="en-IN" sz="2400" b="1" dirty="0"/>
          </a:p>
        </p:txBody>
      </p:sp>
    </p:spTree>
    <p:extLst>
      <p:ext uri="{BB962C8B-B14F-4D97-AF65-F5344CB8AC3E}">
        <p14:creationId xmlns:p14="http://schemas.microsoft.com/office/powerpoint/2010/main" val="2131207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7C12-45FE-9F86-2BB3-E86EE076B943}"/>
              </a:ext>
            </a:extLst>
          </p:cNvPr>
          <p:cNvSpPr txBox="1"/>
          <p:nvPr/>
        </p:nvSpPr>
        <p:spPr>
          <a:xfrm>
            <a:off x="228600" y="609600"/>
            <a:ext cx="8610600" cy="4524315"/>
          </a:xfrm>
          <a:prstGeom prst="rect">
            <a:avLst/>
          </a:prstGeom>
          <a:noFill/>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DROPOUT LAYER</a:t>
            </a:r>
          </a:p>
          <a:p>
            <a:pPr marL="342900" indent="-342900" algn="just">
              <a:buFont typeface="Wingdings" panose="05000000000000000000" pitchFamily="2" charset="2"/>
              <a:buChar char="Ø"/>
            </a:pPr>
            <a:r>
              <a:rPr lang="en-US" sz="2400" b="0" i="0" dirty="0">
                <a:solidFill>
                  <a:srgbClr val="202124"/>
                </a:solidFill>
                <a:effectLst/>
                <a:latin typeface="arial" panose="020B0604020202020204" pitchFamily="34" charset="0"/>
              </a:rPr>
              <a:t>Dropout technique </a:t>
            </a:r>
            <a:r>
              <a:rPr lang="en-US" sz="2400" i="0" dirty="0">
                <a:solidFill>
                  <a:srgbClr val="202124"/>
                </a:solidFill>
                <a:effectLst/>
                <a:latin typeface="arial" panose="020B0604020202020204" pitchFamily="34" charset="0"/>
              </a:rPr>
              <a:t>modifies the network itself to prevent the network from overfitting</a:t>
            </a:r>
            <a:r>
              <a:rPr lang="en-US" sz="2400" b="0" i="0" dirty="0">
                <a:solidFill>
                  <a:srgbClr val="202124"/>
                </a:solidFill>
                <a:effectLst/>
                <a:latin typeface="arial" panose="020B0604020202020204" pitchFamily="34" charset="0"/>
              </a:rPr>
              <a:t>.</a:t>
            </a:r>
          </a:p>
          <a:p>
            <a:pPr algn="just"/>
            <a:endParaRPr lang="en-US" sz="2400" b="0" i="0" dirty="0">
              <a:solidFill>
                <a:srgbClr val="202124"/>
              </a:solidFill>
              <a:effectLst/>
              <a:latin typeface="arial" panose="020B0604020202020204" pitchFamily="34" charset="0"/>
            </a:endParaRPr>
          </a:p>
          <a:p>
            <a:pPr algn="just"/>
            <a:r>
              <a:rPr lang="en-IN" sz="2400" b="1" dirty="0">
                <a:latin typeface="Times New Roman" panose="02020603050405020304" pitchFamily="18" charset="0"/>
                <a:cs typeface="Times New Roman" panose="02020603050405020304" pitchFamily="18" charset="0"/>
              </a:rPr>
              <a:t>FULLY CONNECTED LAYER</a:t>
            </a:r>
          </a:p>
          <a:p>
            <a:pPr marL="342900" indent="-342900" algn="just">
              <a:buFont typeface="Wingdings" panose="05000000000000000000" pitchFamily="2" charset="2"/>
              <a:buChar char="Ø"/>
            </a:pPr>
            <a:r>
              <a:rPr lang="en-US" sz="2400" dirty="0"/>
              <a:t>Feature maps of the last layer are then flattened, enabling them to be fed into the FC layer, where every feature value is connected to every neuron</a:t>
            </a:r>
          </a:p>
          <a:p>
            <a:pPr algn="just"/>
            <a:endParaRPr lang="en-US" sz="2400" b="1"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FEATURE VECTOR</a:t>
            </a:r>
          </a:p>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After fully connected </a:t>
            </a:r>
            <a:r>
              <a:rPr lang="en-IN" sz="2400" dirty="0" err="1">
                <a:latin typeface="Times New Roman" panose="02020603050405020304" pitchFamily="18" charset="0"/>
                <a:cs typeface="Times New Roman" panose="02020603050405020304" pitchFamily="18" charset="0"/>
              </a:rPr>
              <a:t>layer,We</a:t>
            </a:r>
            <a:r>
              <a:rPr lang="en-IN" sz="2400" dirty="0">
                <a:latin typeface="Times New Roman" panose="02020603050405020304" pitchFamily="18" charset="0"/>
                <a:cs typeface="Times New Roman" panose="02020603050405020304" pitchFamily="18" charset="0"/>
              </a:rPr>
              <a:t> send the extracted image to the Classifier.</a:t>
            </a:r>
          </a:p>
        </p:txBody>
      </p:sp>
    </p:spTree>
    <p:extLst>
      <p:ext uri="{BB962C8B-B14F-4D97-AF65-F5344CB8AC3E}">
        <p14:creationId xmlns:p14="http://schemas.microsoft.com/office/powerpoint/2010/main" val="401451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F6E811-BF5E-ED43-232D-0D640F5CC724}"/>
              </a:ext>
            </a:extLst>
          </p:cNvPr>
          <p:cNvSpPr txBox="1"/>
          <p:nvPr/>
        </p:nvSpPr>
        <p:spPr>
          <a:xfrm>
            <a:off x="304800" y="328597"/>
            <a:ext cx="91440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CLASSIFICATION</a:t>
            </a:r>
          </a:p>
        </p:txBody>
      </p:sp>
      <p:pic>
        <p:nvPicPr>
          <p:cNvPr id="2050" name="Picture 2">
            <a:extLst>
              <a:ext uri="{FF2B5EF4-FFF2-40B4-BE49-F238E27FC236}">
                <a16:creationId xmlns:a16="http://schemas.microsoft.com/office/drawing/2014/main" id="{7CFFCE17-16B4-4852-B732-4C24CA55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90262"/>
            <a:ext cx="7277100" cy="3686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5F246F-427A-2939-76B7-F7E98BF25048}"/>
              </a:ext>
            </a:extLst>
          </p:cNvPr>
          <p:cNvSpPr txBox="1"/>
          <p:nvPr/>
        </p:nvSpPr>
        <p:spPr>
          <a:xfrm>
            <a:off x="457200" y="4572000"/>
            <a:ext cx="8686800" cy="2031325"/>
          </a:xfrm>
          <a:prstGeom prst="rect">
            <a:avLst/>
          </a:prstGeom>
          <a:noFill/>
        </p:spPr>
        <p:txBody>
          <a:bodyPr wrap="square" rtlCol="0">
            <a:spAutoFit/>
          </a:bodyPr>
          <a:lstStyle/>
          <a:p>
            <a:pPr marL="342900" indent="-342900" algn="just">
              <a:buFont typeface="+mj-lt"/>
              <a:buAutoNum type="arabicPeriod"/>
            </a:pPr>
            <a:r>
              <a:rPr lang="en-US" dirty="0"/>
              <a:t>A Colored Fundus image is fed to the CCN as input.</a:t>
            </a:r>
          </a:p>
          <a:p>
            <a:pPr marL="342900" indent="-342900">
              <a:buFont typeface="+mj-lt"/>
              <a:buAutoNum type="arabicPeriod"/>
            </a:pPr>
            <a:r>
              <a:rPr lang="en-US" b="0" i="0" dirty="0">
                <a:solidFill>
                  <a:srgbClr val="212121"/>
                </a:solidFill>
                <a:effectLst/>
                <a:latin typeface="Cambria" panose="02040503050406030204" pitchFamily="18" charset="0"/>
              </a:rPr>
              <a:t>The output map is sequentially forwarded from the previous one to the next four classifiers within the CCN.</a:t>
            </a:r>
          </a:p>
          <a:p>
            <a:pPr marL="342900" indent="-342900" algn="just">
              <a:buFont typeface="+mj-lt"/>
              <a:buAutoNum type="arabicPeriod"/>
            </a:pPr>
            <a:r>
              <a:rPr lang="en-US" b="0" i="0" dirty="0">
                <a:solidFill>
                  <a:srgbClr val="212121"/>
                </a:solidFill>
                <a:effectLst/>
                <a:latin typeface="Cambria" panose="02040503050406030204" pitchFamily="18" charset="0"/>
              </a:rPr>
              <a:t>The new test color fundus image moves node-wise and ultimately reaches one of the five leaf nodes (terminal nodes) for final decision-making.</a:t>
            </a:r>
          </a:p>
          <a:p>
            <a:pPr marL="342900" indent="-342900">
              <a:buFont typeface="+mj-lt"/>
              <a:buAutoNum type="arabicPeriod"/>
            </a:pPr>
            <a:r>
              <a:rPr lang="en-US" b="0" i="0" dirty="0">
                <a:solidFill>
                  <a:srgbClr val="212121"/>
                </a:solidFill>
                <a:effectLst/>
                <a:latin typeface="Cambria" panose="02040503050406030204" pitchFamily="18" charset="0"/>
              </a:rPr>
              <a:t>Finally, it can be classified among one the five classes: Normal, Mild, Moderate, Severe, and Proliferative.</a:t>
            </a:r>
          </a:p>
        </p:txBody>
      </p:sp>
      <p:sp>
        <p:nvSpPr>
          <p:cNvPr id="2" name="Rectangle 1">
            <a:extLst>
              <a:ext uri="{FF2B5EF4-FFF2-40B4-BE49-F238E27FC236}">
                <a16:creationId xmlns:a16="http://schemas.microsoft.com/office/drawing/2014/main" id="{0F2E3806-B5D7-35DC-677E-18F87BFF831B}"/>
              </a:ext>
            </a:extLst>
          </p:cNvPr>
          <p:cNvSpPr/>
          <p:nvPr/>
        </p:nvSpPr>
        <p:spPr>
          <a:xfrm>
            <a:off x="4831081" y="160495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833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134E6-43F2-8E89-E07A-72D53E27A7C8}"/>
              </a:ext>
            </a:extLst>
          </p:cNvPr>
          <p:cNvSpPr txBox="1"/>
          <p:nvPr/>
        </p:nvSpPr>
        <p:spPr>
          <a:xfrm>
            <a:off x="609600" y="609600"/>
            <a:ext cx="7924800" cy="2185214"/>
          </a:xfrm>
          <a:prstGeom prst="rect">
            <a:avLst/>
          </a:prstGeom>
          <a:noFill/>
        </p:spPr>
        <p:txBody>
          <a:bodyPr wrap="square" rtlCol="0">
            <a:spAutoFit/>
          </a:bodyPr>
          <a:lstStyle/>
          <a:p>
            <a:pPr algn="just"/>
            <a:r>
              <a:rPr lang="en-IN" sz="2000" b="1" dirty="0">
                <a:solidFill>
                  <a:schemeClr val="accent1">
                    <a:lumMod val="75000"/>
                  </a:schemeClr>
                </a:solidFill>
                <a:latin typeface="Times New Roman" panose="02020603050405020304" pitchFamily="18" charset="0"/>
                <a:cs typeface="Times New Roman" panose="02020603050405020304" pitchFamily="18" charset="0"/>
              </a:rPr>
              <a:t>TOOL</a:t>
            </a:r>
            <a:r>
              <a:rPr lang="en-IN" sz="2000" b="1" dirty="0">
                <a:solidFill>
                  <a:schemeClr val="accent1">
                    <a:lumMod val="75000"/>
                  </a:schemeClr>
                </a:solidFill>
              </a:rPr>
              <a:t> </a:t>
            </a:r>
          </a:p>
          <a:p>
            <a:pPr marL="285750" indent="-285750" algn="just">
              <a:buFont typeface="Wingdings" panose="05000000000000000000" pitchFamily="2" charset="2"/>
              <a:buChar char="Ø"/>
            </a:pPr>
            <a:r>
              <a:rPr lang="en-IN" sz="2400" b="1" dirty="0"/>
              <a:t>MATLAB(2021)</a:t>
            </a:r>
          </a:p>
          <a:p>
            <a:pPr algn="just"/>
            <a:r>
              <a:rPr lang="en-IN" sz="2000" b="1" dirty="0">
                <a:solidFill>
                  <a:schemeClr val="accent1">
                    <a:lumMod val="75000"/>
                  </a:schemeClr>
                </a:solidFill>
                <a:latin typeface="Times New Roman" panose="02020603050405020304" pitchFamily="18" charset="0"/>
                <a:cs typeface="Times New Roman" panose="02020603050405020304" pitchFamily="18" charset="0"/>
              </a:rPr>
              <a:t>DATASET</a:t>
            </a:r>
          </a:p>
          <a:p>
            <a:pPr marL="285750" indent="-285750" algn="just">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KAGGLE DATASET, which Contains 88,702 </a:t>
            </a:r>
            <a:r>
              <a:rPr lang="en-US" sz="2400" b="1" dirty="0" err="1">
                <a:latin typeface="Times New Roman" panose="02020603050405020304" pitchFamily="18" charset="0"/>
                <a:cs typeface="Times New Roman" panose="02020603050405020304" pitchFamily="18" charset="0"/>
              </a:rPr>
              <a:t>Colour</a:t>
            </a:r>
            <a:r>
              <a:rPr lang="en-US" sz="2400" b="1" dirty="0">
                <a:latin typeface="Times New Roman" panose="02020603050405020304" pitchFamily="18" charset="0"/>
                <a:cs typeface="Times New Roman" panose="02020603050405020304" pitchFamily="18" charset="0"/>
              </a:rPr>
              <a:t> fundus images, including 35,126 sample for training and 53,576 sample for testing</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967E84A-C3AD-041D-AA06-C854B04F763F}"/>
              </a:ext>
            </a:extLst>
          </p:cNvPr>
          <p:cNvPicPr>
            <a:picLocks noChangeAspect="1"/>
          </p:cNvPicPr>
          <p:nvPr/>
        </p:nvPicPr>
        <p:blipFill>
          <a:blip r:embed="rId2"/>
          <a:stretch>
            <a:fillRect/>
          </a:stretch>
        </p:blipFill>
        <p:spPr>
          <a:xfrm>
            <a:off x="676164" y="3265842"/>
            <a:ext cx="5191235" cy="2525357"/>
          </a:xfrm>
          <a:prstGeom prst="rect">
            <a:avLst/>
          </a:prstGeom>
        </p:spPr>
      </p:pic>
      <p:sp>
        <p:nvSpPr>
          <p:cNvPr id="7" name="TextBox 6">
            <a:extLst>
              <a:ext uri="{FF2B5EF4-FFF2-40B4-BE49-F238E27FC236}">
                <a16:creationId xmlns:a16="http://schemas.microsoft.com/office/drawing/2014/main" id="{D9889B4A-BF48-9A2D-6393-A93A4CFEB9BE}"/>
              </a:ext>
            </a:extLst>
          </p:cNvPr>
          <p:cNvSpPr txBox="1"/>
          <p:nvPr/>
        </p:nvSpPr>
        <p:spPr>
          <a:xfrm>
            <a:off x="703596" y="2887068"/>
            <a:ext cx="34290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SAMPLE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srcRect l="10635" t="2663" r="1784" b="9172"/>
          <a:stretch>
            <a:fillRect/>
          </a:stretch>
        </p:blipFill>
        <p:spPr bwMode="auto">
          <a:xfrm>
            <a:off x="1371600" y="1524000"/>
            <a:ext cx="6285477" cy="3581400"/>
          </a:xfrm>
          <a:prstGeom prst="rect">
            <a:avLst/>
          </a:prstGeom>
          <a:noFill/>
          <a:ln w="9525">
            <a:noFill/>
            <a:miter lim="800000"/>
            <a:headEnd/>
            <a:tailEnd/>
          </a:ln>
        </p:spPr>
      </p:pic>
      <p:sp>
        <p:nvSpPr>
          <p:cNvPr id="3" name="TextBox 2">
            <a:extLst>
              <a:ext uri="{FF2B5EF4-FFF2-40B4-BE49-F238E27FC236}">
                <a16:creationId xmlns:a16="http://schemas.microsoft.com/office/drawing/2014/main" id="{43379BE8-0760-2897-CE44-8160AA0C8F5A}"/>
              </a:ext>
            </a:extLst>
          </p:cNvPr>
          <p:cNvSpPr txBox="1"/>
          <p:nvPr/>
        </p:nvSpPr>
        <p:spPr>
          <a:xfrm>
            <a:off x="457200" y="533400"/>
            <a:ext cx="7010400" cy="954107"/>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Snapshot of GUI for the Automatic Identification of a Normal Image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l="10863" t="2663" r="2524" b="9467"/>
          <a:stretch>
            <a:fillRect/>
          </a:stretch>
        </p:blipFill>
        <p:spPr bwMode="auto">
          <a:xfrm>
            <a:off x="1447800" y="1600200"/>
            <a:ext cx="6453335" cy="4114800"/>
          </a:xfrm>
          <a:prstGeom prst="rect">
            <a:avLst/>
          </a:prstGeom>
          <a:noFill/>
          <a:ln w="9525">
            <a:noFill/>
            <a:miter lim="800000"/>
            <a:headEnd/>
            <a:tailEnd/>
          </a:ln>
        </p:spPr>
      </p:pic>
      <p:sp>
        <p:nvSpPr>
          <p:cNvPr id="3" name="TextBox 2">
            <a:extLst>
              <a:ext uri="{FF2B5EF4-FFF2-40B4-BE49-F238E27FC236}">
                <a16:creationId xmlns:a16="http://schemas.microsoft.com/office/drawing/2014/main" id="{43379BE8-0760-2897-CE44-8160AA0C8F5A}"/>
              </a:ext>
            </a:extLst>
          </p:cNvPr>
          <p:cNvSpPr txBox="1"/>
          <p:nvPr/>
        </p:nvSpPr>
        <p:spPr>
          <a:xfrm>
            <a:off x="381000" y="533400"/>
            <a:ext cx="6781800" cy="954107"/>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Snapshot of GUI for the Automatic Identification of an Abnormal Image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381000" y="228600"/>
            <a:ext cx="6477000" cy="523220"/>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Preprocess Simulation Result</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35842" name="Picture 1"/>
          <p:cNvPicPr>
            <a:picLocks noChangeAspect="1" noChangeArrowheads="1"/>
          </p:cNvPicPr>
          <p:nvPr/>
        </p:nvPicPr>
        <p:blipFill>
          <a:blip r:embed="rId2" cstate="print"/>
          <a:srcRect/>
          <a:stretch>
            <a:fillRect/>
          </a:stretch>
        </p:blipFill>
        <p:spPr bwMode="auto">
          <a:xfrm>
            <a:off x="1219200" y="838200"/>
            <a:ext cx="1790330" cy="1524000"/>
          </a:xfrm>
          <a:prstGeom prst="rect">
            <a:avLst/>
          </a:prstGeom>
          <a:noFill/>
          <a:ln w="9525">
            <a:noFill/>
            <a:miter lim="800000"/>
            <a:headEnd/>
            <a:tailEnd/>
          </a:ln>
        </p:spPr>
      </p:pic>
      <p:pic>
        <p:nvPicPr>
          <p:cNvPr id="35843" name="Picture 2"/>
          <p:cNvPicPr>
            <a:picLocks noChangeAspect="1" noChangeArrowheads="1"/>
          </p:cNvPicPr>
          <p:nvPr/>
        </p:nvPicPr>
        <p:blipFill>
          <a:blip r:embed="rId3"/>
          <a:srcRect/>
          <a:stretch>
            <a:fillRect/>
          </a:stretch>
        </p:blipFill>
        <p:spPr bwMode="auto">
          <a:xfrm>
            <a:off x="4876800" y="814070"/>
            <a:ext cx="1892423" cy="1624330"/>
          </a:xfrm>
          <a:prstGeom prst="rect">
            <a:avLst/>
          </a:prstGeom>
          <a:noFill/>
          <a:ln w="9525">
            <a:noFill/>
            <a:miter lim="800000"/>
            <a:headEnd/>
            <a:tailEnd/>
          </a:ln>
        </p:spPr>
      </p:pic>
      <p:pic>
        <p:nvPicPr>
          <p:cNvPr id="35844" name="Picture 7"/>
          <p:cNvPicPr>
            <a:picLocks noChangeAspect="1" noChangeArrowheads="1"/>
          </p:cNvPicPr>
          <p:nvPr/>
        </p:nvPicPr>
        <p:blipFill>
          <a:blip r:embed="rId4"/>
          <a:srcRect l="11751" t="7407" r="11871" b="11111"/>
          <a:stretch>
            <a:fillRect/>
          </a:stretch>
        </p:blipFill>
        <p:spPr bwMode="auto">
          <a:xfrm>
            <a:off x="1295401" y="2438400"/>
            <a:ext cx="1752600" cy="1577462"/>
          </a:xfrm>
          <a:prstGeom prst="rect">
            <a:avLst/>
          </a:prstGeom>
          <a:noFill/>
          <a:ln w="9525">
            <a:noFill/>
            <a:miter lim="800000"/>
            <a:headEnd/>
            <a:tailEnd/>
          </a:ln>
        </p:spPr>
      </p:pic>
      <p:pic>
        <p:nvPicPr>
          <p:cNvPr id="35845" name="Picture 8"/>
          <p:cNvPicPr>
            <a:picLocks noChangeAspect="1" noChangeArrowheads="1"/>
          </p:cNvPicPr>
          <p:nvPr/>
        </p:nvPicPr>
        <p:blipFill>
          <a:blip r:embed="rId5"/>
          <a:srcRect l="10709" t="5980" r="11649" b="10715"/>
          <a:stretch>
            <a:fillRect/>
          </a:stretch>
        </p:blipFill>
        <p:spPr bwMode="auto">
          <a:xfrm>
            <a:off x="5029200" y="2590800"/>
            <a:ext cx="1599792" cy="1447800"/>
          </a:xfrm>
          <a:prstGeom prst="rect">
            <a:avLst/>
          </a:prstGeom>
          <a:noFill/>
          <a:ln w="9525">
            <a:noFill/>
            <a:miter lim="800000"/>
            <a:headEnd/>
            <a:tailEnd/>
          </a:ln>
        </p:spPr>
      </p:pic>
      <p:pic>
        <p:nvPicPr>
          <p:cNvPr id="35846" name="Picture 6"/>
          <p:cNvPicPr>
            <a:picLocks noChangeAspect="1" noChangeArrowheads="1"/>
          </p:cNvPicPr>
          <p:nvPr/>
        </p:nvPicPr>
        <p:blipFill>
          <a:blip r:embed="rId6"/>
          <a:srcRect l="10083" t="6381" r="9033" b="9280"/>
          <a:stretch>
            <a:fillRect/>
          </a:stretch>
        </p:blipFill>
        <p:spPr bwMode="auto">
          <a:xfrm>
            <a:off x="1338948" y="4139770"/>
            <a:ext cx="1668594" cy="1437234"/>
          </a:xfrm>
          <a:prstGeom prst="rect">
            <a:avLst/>
          </a:prstGeom>
          <a:noFill/>
          <a:ln w="9525">
            <a:noFill/>
            <a:miter lim="800000"/>
            <a:headEnd/>
            <a:tailEnd/>
          </a:ln>
        </p:spPr>
      </p:pic>
      <p:pic>
        <p:nvPicPr>
          <p:cNvPr id="35847" name="Picture 7"/>
          <p:cNvPicPr>
            <a:picLocks noChangeAspect="1" noChangeArrowheads="1"/>
          </p:cNvPicPr>
          <p:nvPr/>
        </p:nvPicPr>
        <p:blipFill>
          <a:blip r:embed="rId7"/>
          <a:srcRect l="10083" t="6381" r="9033" b="9280"/>
          <a:stretch>
            <a:fillRect/>
          </a:stretch>
        </p:blipFill>
        <p:spPr bwMode="auto">
          <a:xfrm>
            <a:off x="5029200" y="4167835"/>
            <a:ext cx="1600200" cy="1318565"/>
          </a:xfrm>
          <a:prstGeom prst="rect">
            <a:avLst/>
          </a:prstGeom>
          <a:noFill/>
          <a:ln w="9525">
            <a:noFill/>
            <a:miter lim="800000"/>
            <a:headEnd/>
            <a:tailEnd/>
          </a:ln>
        </p:spPr>
      </p:pic>
    </p:spTree>
    <p:extLst>
      <p:ext uri="{BB962C8B-B14F-4D97-AF65-F5344CB8AC3E}">
        <p14:creationId xmlns:p14="http://schemas.microsoft.com/office/powerpoint/2010/main" val="354507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3929E-2F07-9D52-7451-627A56876634}"/>
              </a:ext>
            </a:extLst>
          </p:cNvPr>
          <p:cNvSpPr txBox="1"/>
          <p:nvPr/>
        </p:nvSpPr>
        <p:spPr>
          <a:xfrm>
            <a:off x="914400" y="838201"/>
            <a:ext cx="7848600" cy="689419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PRESENTATION OUTLINE</a:t>
            </a:r>
          </a:p>
          <a:p>
            <a:endParaRPr lang="en-IN" sz="3200" b="1"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200" b="1" dirty="0"/>
              <a:t>Objectives</a:t>
            </a:r>
          </a:p>
          <a:p>
            <a:pPr marL="285750" indent="-285750">
              <a:buFont typeface="Wingdings" panose="05000000000000000000" pitchFamily="2" charset="2"/>
              <a:buChar char="Ø"/>
            </a:pPr>
            <a:r>
              <a:rPr lang="en-IN" sz="3200" b="1" dirty="0"/>
              <a:t>Introduction</a:t>
            </a:r>
          </a:p>
          <a:p>
            <a:pPr marL="285750" indent="-285750">
              <a:buFont typeface="Wingdings" panose="05000000000000000000" pitchFamily="2" charset="2"/>
              <a:buChar char="Ø"/>
            </a:pPr>
            <a:r>
              <a:rPr lang="en-IN" sz="3200" b="1" dirty="0"/>
              <a:t>Types</a:t>
            </a:r>
          </a:p>
          <a:p>
            <a:pPr marL="285750" indent="-285750">
              <a:buFont typeface="Wingdings" panose="05000000000000000000" pitchFamily="2" charset="2"/>
              <a:buChar char="Ø"/>
            </a:pPr>
            <a:r>
              <a:rPr lang="en-IN" sz="3200" b="1" dirty="0"/>
              <a:t>Literature Survey</a:t>
            </a:r>
          </a:p>
          <a:p>
            <a:pPr marL="285750" indent="-285750">
              <a:buFont typeface="Wingdings" panose="05000000000000000000" pitchFamily="2" charset="2"/>
              <a:buChar char="Ø"/>
            </a:pPr>
            <a:r>
              <a:rPr lang="en-IN" sz="3200" b="1" dirty="0"/>
              <a:t>Problem Statement of Existing System</a:t>
            </a:r>
          </a:p>
          <a:p>
            <a:pPr marL="285750" indent="-285750">
              <a:buFont typeface="Wingdings" panose="05000000000000000000" pitchFamily="2" charset="2"/>
              <a:buChar char="Ø"/>
            </a:pPr>
            <a:r>
              <a:rPr lang="en-IN" sz="3200" b="1" dirty="0"/>
              <a:t>Proposed Method</a:t>
            </a:r>
          </a:p>
          <a:p>
            <a:pPr marL="285750" indent="-285750">
              <a:buFont typeface="Wingdings" panose="05000000000000000000" pitchFamily="2" charset="2"/>
              <a:buChar char="Ø"/>
            </a:pPr>
            <a:r>
              <a:rPr lang="en-IN" sz="3200" b="1" dirty="0"/>
              <a:t>Tools and Dataset</a:t>
            </a:r>
          </a:p>
          <a:p>
            <a:pPr marL="285750" indent="-285750">
              <a:buFont typeface="Wingdings" panose="05000000000000000000" pitchFamily="2" charset="2"/>
              <a:buChar char="Ø"/>
            </a:pPr>
            <a:r>
              <a:rPr lang="en-IN" sz="3200" b="1" dirty="0"/>
              <a:t>Result for </a:t>
            </a:r>
            <a:r>
              <a:rPr lang="en-IN" sz="3200" b="1" dirty="0" err="1"/>
              <a:t>Preprocessing</a:t>
            </a:r>
            <a:r>
              <a:rPr lang="en-IN" sz="3200" b="1" dirty="0"/>
              <a:t> and Segmentation</a:t>
            </a:r>
          </a:p>
          <a:p>
            <a:pPr marL="285750" indent="-285750">
              <a:buFont typeface="Wingdings" panose="05000000000000000000" pitchFamily="2" charset="2"/>
              <a:buChar char="Ø"/>
            </a:pPr>
            <a:r>
              <a:rPr lang="en-IN" sz="3200" b="1" dirty="0"/>
              <a:t>Conclusion</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895373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381000" y="163286"/>
            <a:ext cx="6477000" cy="1261884"/>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SEGMENTATION SIMULATION RESULT</a:t>
            </a:r>
          </a:p>
          <a:p>
            <a:pPr marL="457200" indent="-45720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Erosion and Dilation is Done</a:t>
            </a:r>
          </a:p>
          <a:p>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58" name="Picture 10" descr="01_test"/>
          <p:cNvPicPr>
            <a:picLocks noChangeAspect="1" noChangeArrowheads="1"/>
          </p:cNvPicPr>
          <p:nvPr/>
        </p:nvPicPr>
        <p:blipFill>
          <a:blip r:embed="rId2" cstate="print"/>
          <a:srcRect/>
          <a:stretch>
            <a:fillRect/>
          </a:stretch>
        </p:blipFill>
        <p:spPr bwMode="auto">
          <a:xfrm>
            <a:off x="1262743" y="1574913"/>
            <a:ext cx="1620837" cy="1647825"/>
          </a:xfrm>
          <a:prstGeom prst="rect">
            <a:avLst/>
          </a:prstGeom>
          <a:noFill/>
          <a:ln w="9525">
            <a:noFill/>
            <a:miter lim="800000"/>
            <a:headEnd/>
            <a:tailEnd/>
          </a:ln>
        </p:spPr>
      </p:pic>
      <p:pic>
        <p:nvPicPr>
          <p:cNvPr id="2059" name="Picture 11"/>
          <p:cNvPicPr>
            <a:picLocks noChangeAspect="1" noChangeArrowheads="1"/>
          </p:cNvPicPr>
          <p:nvPr/>
        </p:nvPicPr>
        <p:blipFill>
          <a:blip r:embed="rId3"/>
          <a:srcRect l="10791" r="19116" b="9946"/>
          <a:stretch>
            <a:fillRect/>
          </a:stretch>
        </p:blipFill>
        <p:spPr bwMode="auto">
          <a:xfrm>
            <a:off x="4672012" y="1287538"/>
            <a:ext cx="1549400" cy="1757362"/>
          </a:xfrm>
          <a:prstGeom prst="rect">
            <a:avLst/>
          </a:prstGeom>
          <a:noFill/>
          <a:ln w="9525">
            <a:noFill/>
            <a:miter lim="800000"/>
            <a:headEnd/>
            <a:tailEnd/>
          </a:ln>
        </p:spPr>
      </p:pic>
      <p:pic>
        <p:nvPicPr>
          <p:cNvPr id="2060" name="Picture 12" descr="15_test"/>
          <p:cNvPicPr>
            <a:picLocks noChangeAspect="1" noChangeArrowheads="1"/>
          </p:cNvPicPr>
          <p:nvPr/>
        </p:nvPicPr>
        <p:blipFill>
          <a:blip r:embed="rId4" cstate="print"/>
          <a:srcRect/>
          <a:stretch>
            <a:fillRect/>
          </a:stretch>
        </p:blipFill>
        <p:spPr bwMode="auto">
          <a:xfrm>
            <a:off x="1284514" y="3276600"/>
            <a:ext cx="1620837" cy="1619250"/>
          </a:xfrm>
          <a:prstGeom prst="rect">
            <a:avLst/>
          </a:prstGeom>
          <a:noFill/>
          <a:ln w="9525">
            <a:noFill/>
            <a:miter lim="800000"/>
            <a:headEnd/>
            <a:tailEnd/>
          </a:ln>
        </p:spPr>
      </p:pic>
      <p:pic>
        <p:nvPicPr>
          <p:cNvPr id="2061" name="Picture 13"/>
          <p:cNvPicPr>
            <a:picLocks noChangeAspect="1" noChangeArrowheads="1"/>
          </p:cNvPicPr>
          <p:nvPr/>
        </p:nvPicPr>
        <p:blipFill>
          <a:blip r:embed="rId5"/>
          <a:srcRect l="9386" r="27104" b="11707"/>
          <a:stretch>
            <a:fillRect/>
          </a:stretch>
        </p:blipFill>
        <p:spPr bwMode="auto">
          <a:xfrm>
            <a:off x="4648200" y="3157424"/>
            <a:ext cx="1597025" cy="1679575"/>
          </a:xfrm>
          <a:prstGeom prst="rect">
            <a:avLst/>
          </a:prstGeom>
          <a:noFill/>
          <a:ln w="9525">
            <a:noFill/>
            <a:miter lim="800000"/>
            <a:headEnd/>
            <a:tailEnd/>
          </a:ln>
        </p:spPr>
      </p:pic>
      <p:pic>
        <p:nvPicPr>
          <p:cNvPr id="2062" name="Picture 14" descr="34_training"/>
          <p:cNvPicPr>
            <a:picLocks noChangeAspect="1" noChangeArrowheads="1"/>
          </p:cNvPicPr>
          <p:nvPr/>
        </p:nvPicPr>
        <p:blipFill>
          <a:blip r:embed="rId6" cstate="print"/>
          <a:srcRect/>
          <a:stretch>
            <a:fillRect/>
          </a:stretch>
        </p:blipFill>
        <p:spPr bwMode="auto">
          <a:xfrm>
            <a:off x="1295400" y="4970312"/>
            <a:ext cx="1620837" cy="1663700"/>
          </a:xfrm>
          <a:prstGeom prst="rect">
            <a:avLst/>
          </a:prstGeom>
          <a:noFill/>
          <a:ln w="9525">
            <a:noFill/>
            <a:miter lim="800000"/>
            <a:headEnd/>
            <a:tailEnd/>
          </a:ln>
        </p:spPr>
      </p:pic>
      <p:pic>
        <p:nvPicPr>
          <p:cNvPr id="2063" name="Picture 15"/>
          <p:cNvPicPr>
            <a:picLocks noChangeAspect="1" noChangeArrowheads="1"/>
          </p:cNvPicPr>
          <p:nvPr/>
        </p:nvPicPr>
        <p:blipFill>
          <a:blip r:embed="rId7"/>
          <a:srcRect l="10556" r="22832" b="9386"/>
          <a:stretch>
            <a:fillRect/>
          </a:stretch>
        </p:blipFill>
        <p:spPr bwMode="auto">
          <a:xfrm>
            <a:off x="4703762" y="4895850"/>
            <a:ext cx="1541463" cy="1741487"/>
          </a:xfrm>
          <a:prstGeom prst="rect">
            <a:avLst/>
          </a:prstGeom>
          <a:noFill/>
          <a:ln w="9525">
            <a:noFill/>
            <a:miter lim="800000"/>
            <a:headEnd/>
            <a:tailEnd/>
          </a:ln>
        </p:spPr>
      </p:pic>
    </p:spTree>
    <p:extLst>
      <p:ext uri="{BB962C8B-B14F-4D97-AF65-F5344CB8AC3E}">
        <p14:creationId xmlns:p14="http://schemas.microsoft.com/office/powerpoint/2010/main" val="354507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2" descr="D:\PHD\data base\normal\image127.png"/>
          <p:cNvPicPr>
            <a:picLocks noChangeAspect="1" noChangeArrowheads="1"/>
          </p:cNvPicPr>
          <p:nvPr/>
        </p:nvPicPr>
        <p:blipFill>
          <a:blip r:embed="rId2" cstate="print"/>
          <a:srcRect/>
          <a:stretch>
            <a:fillRect/>
          </a:stretch>
        </p:blipFill>
        <p:spPr bwMode="auto">
          <a:xfrm>
            <a:off x="1295400" y="457200"/>
            <a:ext cx="1649412" cy="1639888"/>
          </a:xfrm>
          <a:prstGeom prst="rect">
            <a:avLst/>
          </a:prstGeom>
          <a:noFill/>
          <a:ln w="9525">
            <a:noFill/>
            <a:miter lim="800000"/>
            <a:headEnd/>
            <a:tailEnd/>
          </a:ln>
        </p:spPr>
      </p:pic>
      <p:pic>
        <p:nvPicPr>
          <p:cNvPr id="3074" name="Picture 1"/>
          <p:cNvPicPr>
            <a:picLocks noChangeAspect="1" noChangeArrowheads="1"/>
          </p:cNvPicPr>
          <p:nvPr/>
        </p:nvPicPr>
        <p:blipFill>
          <a:blip r:embed="rId3"/>
          <a:srcRect l="9079" r="8778" b="7088"/>
          <a:stretch>
            <a:fillRect/>
          </a:stretch>
        </p:blipFill>
        <p:spPr bwMode="auto">
          <a:xfrm>
            <a:off x="4953000" y="533400"/>
            <a:ext cx="1550987" cy="1747837"/>
          </a:xfrm>
          <a:prstGeom prst="rect">
            <a:avLst/>
          </a:prstGeom>
          <a:noFill/>
          <a:ln w="9525">
            <a:noFill/>
            <a:miter lim="800000"/>
            <a:headEnd/>
            <a:tailEnd/>
          </a:ln>
        </p:spPr>
      </p:pic>
      <p:pic>
        <p:nvPicPr>
          <p:cNvPr id="3075" name="Picture 4" descr="D:\PHD\data base\imagedb0\image087.png"/>
          <p:cNvPicPr>
            <a:picLocks noChangeAspect="1" noChangeArrowheads="1"/>
          </p:cNvPicPr>
          <p:nvPr/>
        </p:nvPicPr>
        <p:blipFill>
          <a:blip r:embed="rId4" cstate="print"/>
          <a:srcRect/>
          <a:stretch>
            <a:fillRect/>
          </a:stretch>
        </p:blipFill>
        <p:spPr bwMode="auto">
          <a:xfrm>
            <a:off x="1295400" y="2590800"/>
            <a:ext cx="1598612" cy="1639888"/>
          </a:xfrm>
          <a:prstGeom prst="rect">
            <a:avLst/>
          </a:prstGeom>
          <a:noFill/>
          <a:ln w="9525">
            <a:noFill/>
            <a:miter lim="800000"/>
            <a:headEnd/>
            <a:tailEnd/>
          </a:ln>
        </p:spPr>
      </p:pic>
      <p:pic>
        <p:nvPicPr>
          <p:cNvPr id="3076" name="Picture 3"/>
          <p:cNvPicPr>
            <a:picLocks noChangeAspect="1" noChangeArrowheads="1"/>
          </p:cNvPicPr>
          <p:nvPr/>
        </p:nvPicPr>
        <p:blipFill>
          <a:blip r:embed="rId5"/>
          <a:srcRect l="6866" r="9019" b="7088"/>
          <a:stretch>
            <a:fillRect/>
          </a:stretch>
        </p:blipFill>
        <p:spPr bwMode="auto">
          <a:xfrm>
            <a:off x="5029200" y="2743200"/>
            <a:ext cx="1646238" cy="1747837"/>
          </a:xfrm>
          <a:prstGeom prst="rect">
            <a:avLst/>
          </a:prstGeom>
          <a:noFill/>
          <a:ln w="9525">
            <a:noFill/>
            <a:miter lim="800000"/>
            <a:headEnd/>
            <a:tailEnd/>
          </a:ln>
        </p:spPr>
      </p:pic>
      <p:pic>
        <p:nvPicPr>
          <p:cNvPr id="3077" name="Picture 6" descr="D:\PHD\data base\imagedb0\image046.png"/>
          <p:cNvPicPr>
            <a:picLocks noChangeAspect="1" noChangeArrowheads="1"/>
          </p:cNvPicPr>
          <p:nvPr/>
        </p:nvPicPr>
        <p:blipFill>
          <a:blip r:embed="rId6" cstate="print"/>
          <a:srcRect/>
          <a:stretch>
            <a:fillRect/>
          </a:stretch>
        </p:blipFill>
        <p:spPr bwMode="auto">
          <a:xfrm>
            <a:off x="1371600" y="4724400"/>
            <a:ext cx="1585913" cy="1639888"/>
          </a:xfrm>
          <a:prstGeom prst="rect">
            <a:avLst/>
          </a:prstGeom>
          <a:noFill/>
          <a:ln w="9525">
            <a:noFill/>
            <a:miter lim="800000"/>
            <a:headEnd/>
            <a:tailEnd/>
          </a:ln>
        </p:spPr>
      </p:pic>
      <p:pic>
        <p:nvPicPr>
          <p:cNvPr id="3078" name="Picture 5"/>
          <p:cNvPicPr>
            <a:picLocks noChangeAspect="1" noChangeArrowheads="1"/>
          </p:cNvPicPr>
          <p:nvPr/>
        </p:nvPicPr>
        <p:blipFill>
          <a:blip r:embed="rId7"/>
          <a:srcRect l="7448" r="8351" b="6958"/>
          <a:stretch>
            <a:fillRect/>
          </a:stretch>
        </p:blipFill>
        <p:spPr bwMode="auto">
          <a:xfrm>
            <a:off x="5105400" y="4648200"/>
            <a:ext cx="1657350" cy="178276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460268B-F423-1CC8-FD5D-F76FE81D61F4}"/>
              </a:ext>
            </a:extLst>
          </p:cNvPr>
          <p:cNvGraphicFramePr>
            <a:graphicFrameLocks noGrp="1"/>
          </p:cNvGraphicFramePr>
          <p:nvPr>
            <p:extLst>
              <p:ext uri="{D42A27DB-BD31-4B8C-83A1-F6EECF244321}">
                <p14:modId xmlns:p14="http://schemas.microsoft.com/office/powerpoint/2010/main" val="896073069"/>
              </p:ext>
            </p:extLst>
          </p:nvPr>
        </p:nvGraphicFramePr>
        <p:xfrm>
          <a:off x="1104900" y="1524000"/>
          <a:ext cx="6934200" cy="1747521"/>
        </p:xfrm>
        <a:graphic>
          <a:graphicData uri="http://schemas.openxmlformats.org/drawingml/2006/table">
            <a:tbl>
              <a:tblPr firstRow="1" bandRow="1">
                <a:tableStyleId>{5C22544A-7EE6-4342-B048-85BDC9FD1C3A}</a:tableStyleId>
              </a:tblPr>
              <a:tblGrid>
                <a:gridCol w="1733550">
                  <a:extLst>
                    <a:ext uri="{9D8B030D-6E8A-4147-A177-3AD203B41FA5}">
                      <a16:colId xmlns:a16="http://schemas.microsoft.com/office/drawing/2014/main" val="897320437"/>
                    </a:ext>
                  </a:extLst>
                </a:gridCol>
                <a:gridCol w="1733550">
                  <a:extLst>
                    <a:ext uri="{9D8B030D-6E8A-4147-A177-3AD203B41FA5}">
                      <a16:colId xmlns:a16="http://schemas.microsoft.com/office/drawing/2014/main" val="1346512733"/>
                    </a:ext>
                  </a:extLst>
                </a:gridCol>
                <a:gridCol w="1733550">
                  <a:extLst>
                    <a:ext uri="{9D8B030D-6E8A-4147-A177-3AD203B41FA5}">
                      <a16:colId xmlns:a16="http://schemas.microsoft.com/office/drawing/2014/main" val="4086672442"/>
                    </a:ext>
                  </a:extLst>
                </a:gridCol>
                <a:gridCol w="1733550">
                  <a:extLst>
                    <a:ext uri="{9D8B030D-6E8A-4147-A177-3AD203B41FA5}">
                      <a16:colId xmlns:a16="http://schemas.microsoft.com/office/drawing/2014/main" val="460700496"/>
                    </a:ext>
                  </a:extLst>
                </a:gridCol>
              </a:tblGrid>
              <a:tr h="582507">
                <a:tc>
                  <a:txBody>
                    <a:bodyPr/>
                    <a:lstStyle/>
                    <a:p>
                      <a:r>
                        <a:rPr lang="en-US" dirty="0"/>
                        <a:t>CLASSIFIER </a:t>
                      </a:r>
                      <a:endParaRPr lang="en-IN" dirty="0"/>
                    </a:p>
                  </a:txBody>
                  <a:tcPr/>
                </a:tc>
                <a:tc>
                  <a:txBody>
                    <a:bodyPr/>
                    <a:lstStyle/>
                    <a:p>
                      <a:r>
                        <a:rPr lang="en-US" dirty="0"/>
                        <a:t>ACCURANCY</a:t>
                      </a:r>
                      <a:endParaRPr lang="en-IN" dirty="0"/>
                    </a:p>
                  </a:txBody>
                  <a:tcPr/>
                </a:tc>
                <a:tc>
                  <a:txBody>
                    <a:bodyPr/>
                    <a:lstStyle/>
                    <a:p>
                      <a:r>
                        <a:rPr lang="en-US" dirty="0"/>
                        <a:t>SENSITIVITY </a:t>
                      </a:r>
                      <a:endParaRPr lang="en-IN" dirty="0"/>
                    </a:p>
                  </a:txBody>
                  <a:tcPr/>
                </a:tc>
                <a:tc>
                  <a:txBody>
                    <a:bodyPr/>
                    <a:lstStyle/>
                    <a:p>
                      <a:r>
                        <a:rPr lang="en-US" dirty="0"/>
                        <a:t>SPECIFICITY</a:t>
                      </a:r>
                      <a:endParaRPr lang="en-IN" dirty="0"/>
                    </a:p>
                  </a:txBody>
                  <a:tcPr/>
                </a:tc>
                <a:extLst>
                  <a:ext uri="{0D108BD9-81ED-4DB2-BD59-A6C34878D82A}">
                    <a16:rowId xmlns:a16="http://schemas.microsoft.com/office/drawing/2014/main" val="3252473907"/>
                  </a:ext>
                </a:extLst>
              </a:tr>
              <a:tr h="582507">
                <a:tc>
                  <a:txBody>
                    <a:bodyPr/>
                    <a:lstStyle/>
                    <a:p>
                      <a:r>
                        <a:rPr lang="en-US" dirty="0"/>
                        <a:t>RANDOM FOREST </a:t>
                      </a:r>
                      <a:endParaRPr lang="en-IN" dirty="0"/>
                    </a:p>
                  </a:txBody>
                  <a:tcPr/>
                </a:tc>
                <a:tc>
                  <a:txBody>
                    <a:bodyPr/>
                    <a:lstStyle/>
                    <a:p>
                      <a:r>
                        <a:rPr lang="en-US" dirty="0"/>
                        <a:t>93</a:t>
                      </a:r>
                      <a:endParaRPr lang="en-IN" dirty="0"/>
                    </a:p>
                  </a:txBody>
                  <a:tcPr/>
                </a:tc>
                <a:tc>
                  <a:txBody>
                    <a:bodyPr/>
                    <a:lstStyle/>
                    <a:p>
                      <a:r>
                        <a:rPr lang="en-US" dirty="0"/>
                        <a:t>94</a:t>
                      </a:r>
                      <a:endParaRPr lang="en-IN" dirty="0"/>
                    </a:p>
                  </a:txBody>
                  <a:tcPr/>
                </a:tc>
                <a:tc>
                  <a:txBody>
                    <a:bodyPr/>
                    <a:lstStyle/>
                    <a:p>
                      <a:r>
                        <a:rPr lang="en-US" dirty="0"/>
                        <a:t>35</a:t>
                      </a:r>
                      <a:endParaRPr lang="en-IN" dirty="0"/>
                    </a:p>
                  </a:txBody>
                  <a:tcPr/>
                </a:tc>
                <a:extLst>
                  <a:ext uri="{0D108BD9-81ED-4DB2-BD59-A6C34878D82A}">
                    <a16:rowId xmlns:a16="http://schemas.microsoft.com/office/drawing/2014/main" val="3371720608"/>
                  </a:ext>
                </a:extLst>
              </a:tr>
              <a:tr h="582507">
                <a:tc>
                  <a:txBody>
                    <a:bodyPr/>
                    <a:lstStyle/>
                    <a:p>
                      <a:r>
                        <a:rPr lang="en-US" dirty="0"/>
                        <a:t>CCN</a:t>
                      </a:r>
                      <a:endParaRPr lang="en-IN" dirty="0"/>
                    </a:p>
                  </a:txBody>
                  <a:tcPr/>
                </a:tc>
                <a:tc>
                  <a:txBody>
                    <a:bodyPr/>
                    <a:lstStyle/>
                    <a:p>
                      <a:r>
                        <a:rPr lang="en-US" dirty="0"/>
                        <a:t>98</a:t>
                      </a:r>
                      <a:endParaRPr lang="en-IN" dirty="0"/>
                    </a:p>
                  </a:txBody>
                  <a:tcPr/>
                </a:tc>
                <a:tc>
                  <a:txBody>
                    <a:bodyPr/>
                    <a:lstStyle/>
                    <a:p>
                      <a:r>
                        <a:rPr lang="en-US" dirty="0"/>
                        <a:t>96</a:t>
                      </a:r>
                      <a:endParaRPr lang="en-IN" dirty="0"/>
                    </a:p>
                  </a:txBody>
                  <a:tcPr/>
                </a:tc>
                <a:tc>
                  <a:txBody>
                    <a:bodyPr/>
                    <a:lstStyle/>
                    <a:p>
                      <a:r>
                        <a:rPr lang="en-US" dirty="0"/>
                        <a:t>21</a:t>
                      </a:r>
                      <a:endParaRPr lang="en-IN" dirty="0"/>
                    </a:p>
                  </a:txBody>
                  <a:tcPr/>
                </a:tc>
                <a:extLst>
                  <a:ext uri="{0D108BD9-81ED-4DB2-BD59-A6C34878D82A}">
                    <a16:rowId xmlns:a16="http://schemas.microsoft.com/office/drawing/2014/main" val="1990885392"/>
                  </a:ext>
                </a:extLst>
              </a:tr>
            </a:tbl>
          </a:graphicData>
        </a:graphic>
      </p:graphicFrame>
      <p:sp>
        <p:nvSpPr>
          <p:cNvPr id="4" name="TextBox 3">
            <a:extLst>
              <a:ext uri="{FF2B5EF4-FFF2-40B4-BE49-F238E27FC236}">
                <a16:creationId xmlns:a16="http://schemas.microsoft.com/office/drawing/2014/main" id="{EFB2A049-297E-9A4A-17EF-B0443767370D}"/>
              </a:ext>
            </a:extLst>
          </p:cNvPr>
          <p:cNvSpPr txBox="1"/>
          <p:nvPr/>
        </p:nvSpPr>
        <p:spPr>
          <a:xfrm>
            <a:off x="1104900" y="381000"/>
            <a:ext cx="5829300" cy="584775"/>
          </a:xfrm>
          <a:prstGeom prst="rect">
            <a:avLst/>
          </a:prstGeom>
          <a:noFill/>
        </p:spPr>
        <p:txBody>
          <a:bodyPr wrap="square" rtlCol="0">
            <a:spAutoFit/>
          </a:bodyPr>
          <a:lstStyle/>
          <a:p>
            <a:r>
              <a:rPr lang="en-US" sz="3200" b="1" dirty="0"/>
              <a:t>CLASSIFICATION</a:t>
            </a:r>
            <a:endParaRPr lang="en-IN" sz="3200" b="1" dirty="0"/>
          </a:p>
        </p:txBody>
      </p:sp>
    </p:spTree>
    <p:extLst>
      <p:ext uri="{BB962C8B-B14F-4D97-AF65-F5344CB8AC3E}">
        <p14:creationId xmlns:p14="http://schemas.microsoft.com/office/powerpoint/2010/main" val="955327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379BE8-0760-2897-CE44-8160AA0C8F5A}"/>
              </a:ext>
            </a:extLst>
          </p:cNvPr>
          <p:cNvSpPr txBox="1"/>
          <p:nvPr/>
        </p:nvSpPr>
        <p:spPr>
          <a:xfrm>
            <a:off x="457200" y="655052"/>
            <a:ext cx="6477000" cy="523220"/>
          </a:xfrm>
          <a:prstGeom prst="rect">
            <a:avLst/>
          </a:prstGeom>
          <a:noFill/>
        </p:spPr>
        <p:txBody>
          <a:bodyPr wrap="squar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FUTURE ENHANCEMENT</a:t>
            </a:r>
            <a:r>
              <a:rPr lang="en-US" sz="2400" b="1" dirty="0">
                <a:solidFill>
                  <a:schemeClr val="accent1">
                    <a:lumMod val="75000"/>
                  </a:schemeClr>
                </a:solidFill>
                <a:latin typeface="Times New Roman" panose="02020603050405020304" pitchFamily="18" charset="0"/>
                <a:cs typeface="Times New Roman" panose="02020603050405020304" pitchFamily="18" charset="0"/>
              </a:rPr>
              <a:t> </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CD2805A-B009-60BF-6DD1-E1C5DEB62A9E}"/>
              </a:ext>
            </a:extLst>
          </p:cNvPr>
          <p:cNvSpPr txBox="1"/>
          <p:nvPr/>
        </p:nvSpPr>
        <p:spPr>
          <a:xfrm>
            <a:off x="304800" y="1447800"/>
            <a:ext cx="8534400" cy="4524315"/>
          </a:xfrm>
          <a:prstGeom prst="rect">
            <a:avLst/>
          </a:prstGeom>
          <a:noFill/>
        </p:spPr>
        <p:txBody>
          <a:bodyPr wrap="square" rtlCol="0">
            <a:spAutoFit/>
          </a:bodyPr>
          <a:lstStyle/>
          <a:p>
            <a:pPr marL="285750" indent="-285750" algn="l">
              <a:buFont typeface="Wingdings" panose="05000000000000000000" pitchFamily="2" charset="2"/>
              <a:buChar char="Ø"/>
            </a:pPr>
            <a:r>
              <a:rPr lang="en-US" sz="2800" b="0" i="0" dirty="0">
                <a:solidFill>
                  <a:srgbClr val="222222"/>
                </a:solidFill>
                <a:effectLst/>
                <a:latin typeface="Times New Roman" panose="02020603050405020304" pitchFamily="18" charset="0"/>
                <a:cs typeface="Times New Roman" panose="02020603050405020304" pitchFamily="18" charset="0"/>
              </a:rPr>
              <a:t>The disease’s global prevalence in estimated to rise at an exponential rate, reaching 529 million by 2030. </a:t>
            </a:r>
          </a:p>
          <a:p>
            <a:pPr marL="285750" indent="-285750" algn="l">
              <a:buFont typeface="Wingdings" panose="05000000000000000000" pitchFamily="2" charset="2"/>
              <a:buChar char="Ø"/>
            </a:pPr>
            <a:r>
              <a:rPr lang="en-US" sz="2800" b="0" i="0" dirty="0">
                <a:solidFill>
                  <a:srgbClr val="222222"/>
                </a:solidFill>
                <a:effectLst/>
                <a:latin typeface="Times New Roman" panose="02020603050405020304" pitchFamily="18" charset="0"/>
                <a:cs typeface="Times New Roman" panose="02020603050405020304" pitchFamily="18" charset="0"/>
              </a:rPr>
              <a:t>This is concerning for </a:t>
            </a:r>
            <a:r>
              <a:rPr lang="en-US" sz="2800" dirty="0">
                <a:solidFill>
                  <a:srgbClr val="222222"/>
                </a:solidFill>
                <a:latin typeface="Times New Roman" panose="02020603050405020304" pitchFamily="18" charset="0"/>
                <a:cs typeface="Times New Roman" panose="02020603050405020304" pitchFamily="18" charset="0"/>
              </a:rPr>
              <a:t>W</a:t>
            </a:r>
            <a:r>
              <a:rPr lang="en-US" sz="2800" b="0" i="0" dirty="0">
                <a:solidFill>
                  <a:srgbClr val="222222"/>
                </a:solidFill>
                <a:effectLst/>
                <a:latin typeface="Times New Roman" panose="02020603050405020304" pitchFamily="18" charset="0"/>
                <a:cs typeface="Times New Roman" panose="02020603050405020304" pitchFamily="18" charset="0"/>
              </a:rPr>
              <a:t>orldwide </a:t>
            </a:r>
            <a:r>
              <a:rPr lang="en-US" sz="2800" dirty="0">
                <a:solidFill>
                  <a:srgbClr val="222222"/>
                </a:solidFill>
                <a:latin typeface="Times New Roman" panose="02020603050405020304" pitchFamily="18" charset="0"/>
                <a:cs typeface="Times New Roman" panose="02020603050405020304" pitchFamily="18" charset="0"/>
              </a:rPr>
              <a:t>National H</a:t>
            </a:r>
            <a:r>
              <a:rPr lang="en-US" sz="2800" b="0" i="0" dirty="0">
                <a:solidFill>
                  <a:srgbClr val="222222"/>
                </a:solidFill>
                <a:effectLst/>
                <a:latin typeface="Times New Roman" panose="02020603050405020304" pitchFamily="18" charset="0"/>
                <a:cs typeface="Times New Roman" panose="02020603050405020304" pitchFamily="18" charset="0"/>
              </a:rPr>
              <a:t>ealth care, as affects people's ability to work, putting the economy in risk.</a:t>
            </a:r>
          </a:p>
          <a:p>
            <a:pPr marL="285750" indent="-285750" algn="l">
              <a:buFont typeface="Wingdings" panose="05000000000000000000" pitchFamily="2" charset="2"/>
              <a:buChar char="Ø"/>
            </a:pPr>
            <a:r>
              <a:rPr lang="en-US" sz="2800" dirty="0">
                <a:solidFill>
                  <a:srgbClr val="222222"/>
                </a:solidFill>
                <a:latin typeface="Times New Roman" panose="02020603050405020304" pitchFamily="18" charset="0"/>
                <a:cs typeface="Times New Roman" panose="02020603050405020304" pitchFamily="18" charset="0"/>
              </a:rPr>
              <a:t>It greatly reduce the consumption of human resources and provide a powerful reference to the doctors to make an accurate diagnosis and detect the type of Diabetic Retinopathy.</a:t>
            </a:r>
            <a:endParaRPr lang="en-US" sz="2800" b="0" i="0" dirty="0">
              <a:solidFill>
                <a:srgbClr val="222222"/>
              </a:solidFill>
              <a:effectLst/>
              <a:latin typeface="Times New Roman" panose="02020603050405020304" pitchFamily="18" charset="0"/>
              <a:cs typeface="Times New Roman" panose="02020603050405020304" pitchFamily="18" charset="0"/>
            </a:endParaRPr>
          </a:p>
          <a:p>
            <a:pPr algn="l"/>
            <a:endParaRPr lang="en-US"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54507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E0B2E-D57B-2B38-92D5-E1618C6034B0}"/>
              </a:ext>
            </a:extLst>
          </p:cNvPr>
          <p:cNvSpPr txBox="1"/>
          <p:nvPr/>
        </p:nvSpPr>
        <p:spPr>
          <a:xfrm>
            <a:off x="342900" y="76200"/>
            <a:ext cx="8458200" cy="6370975"/>
          </a:xfrm>
          <a:prstGeom prst="rect">
            <a:avLst/>
          </a:prstGeom>
          <a:noFill/>
        </p:spPr>
        <p:txBody>
          <a:bodyPr wrap="square" rtlCol="0">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CONCLUSION</a:t>
            </a:r>
          </a:p>
          <a:p>
            <a:pPr marL="457200" indent="-457200">
              <a:buFont typeface="Wingdings" panose="05000000000000000000" pitchFamily="2" charset="2"/>
              <a:buChar char="Ø"/>
            </a:pPr>
            <a:r>
              <a:rPr lang="en-US" sz="3200" dirty="0"/>
              <a:t>The proposed algorithm categorizes a fundus image into one of the five classes of Diabetic Retinopathy</a:t>
            </a:r>
          </a:p>
          <a:p>
            <a:pPr marL="457200" indent="-457200">
              <a:buFont typeface="Wingdings" panose="05000000000000000000" pitchFamily="2" charset="2"/>
              <a:buChar char="Ø"/>
            </a:pPr>
            <a:r>
              <a:rPr lang="en-US" sz="3200" dirty="0"/>
              <a:t>The result shows that the cascaded classifier of the convolution neural network and </a:t>
            </a:r>
            <a:r>
              <a:rPr lang="en-US" sz="3200" dirty="0">
                <a:highlight>
                  <a:srgbClr val="FF0000"/>
                </a:highlight>
              </a:rPr>
              <a:t>the random forest </a:t>
            </a:r>
            <a:r>
              <a:rPr lang="en-US" sz="3200" dirty="0"/>
              <a:t>is a promising tool for the automatic Five Class Classification of Diabetic retinopathy </a:t>
            </a:r>
          </a:p>
          <a:p>
            <a:pPr marL="457200" indent="-457200">
              <a:buFont typeface="Wingdings" panose="05000000000000000000" pitchFamily="2" charset="2"/>
              <a:buChar char="Ø"/>
            </a:pPr>
            <a:r>
              <a:rPr lang="en-US" sz="3200" dirty="0"/>
              <a:t>Using the cascaded system, training becomes less time-consuming, as training can be done in parallel.</a:t>
            </a:r>
          </a:p>
          <a:p>
            <a:pPr marL="457200" indent="-457200">
              <a:buFont typeface="Wingdings" panose="05000000000000000000" pitchFamily="2" charset="2"/>
              <a:buChar char="Ø"/>
            </a:pP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9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E33FF9-279E-F8E3-36F2-1FB3A0B7AD0E}"/>
              </a:ext>
            </a:extLst>
          </p:cNvPr>
          <p:cNvSpPr txBox="1"/>
          <p:nvPr/>
        </p:nvSpPr>
        <p:spPr>
          <a:xfrm>
            <a:off x="457200" y="762000"/>
            <a:ext cx="8305800" cy="3662541"/>
          </a:xfrm>
          <a:prstGeom prst="rect">
            <a:avLst/>
          </a:prstGeom>
          <a:noFill/>
        </p:spPr>
        <p:txBody>
          <a:bodyPr wrap="square">
            <a:spAutoFit/>
          </a:bodyPr>
          <a:lstStyle/>
          <a:p>
            <a:pPr algn="just"/>
            <a:r>
              <a:rPr lang="en-IN" sz="3200" b="1" dirty="0">
                <a:solidFill>
                  <a:schemeClr val="accent1">
                    <a:lumMod val="75000"/>
                  </a:schemeClr>
                </a:solidFill>
              </a:rPr>
              <a:t>REFERENCES:      </a:t>
            </a:r>
          </a:p>
          <a:p>
            <a:r>
              <a:rPr lang="en-IN" dirty="0"/>
              <a:t> </a:t>
            </a:r>
            <a:r>
              <a:rPr lang="en-IN" sz="2000" b="1" dirty="0"/>
              <a:t>1. Taylor, R. &amp; Batey, D. Handbook of Retinal Screening in Diabetes: Diagnosis and Management. Wiley (2021).       </a:t>
            </a:r>
          </a:p>
          <a:p>
            <a:endParaRPr lang="en-IN" sz="2000" b="1" dirty="0"/>
          </a:p>
          <a:p>
            <a:r>
              <a:rPr lang="en-IN" sz="2000" b="1" dirty="0"/>
              <a:t>2. Wang, F., </a:t>
            </a:r>
            <a:r>
              <a:rPr lang="en-IN" sz="2000" b="1" dirty="0" err="1"/>
              <a:t>Casalino</a:t>
            </a:r>
            <a:r>
              <a:rPr lang="en-IN" sz="2000" b="1" dirty="0"/>
              <a:t>, L. P. &amp; Khullar, D. Deep Learning in Medicine-Promise, Progress, and Challenges. JAMA Intern Med. (2020).      </a:t>
            </a:r>
          </a:p>
          <a:p>
            <a:endParaRPr lang="en-IN" sz="2000" b="1" dirty="0"/>
          </a:p>
          <a:p>
            <a:r>
              <a:rPr lang="en-IN" sz="2000" b="1" dirty="0"/>
              <a:t>3. Guan, M. Y., Gulshan, V., Dai, A. M. &amp; Hinton, G. E. Who Said What: </a:t>
            </a:r>
            <a:r>
              <a:rPr lang="en-IN" sz="2000" b="1" dirty="0" err="1"/>
              <a:t>Modeling</a:t>
            </a:r>
            <a:r>
              <a:rPr lang="en-IN" sz="2000" b="1" dirty="0"/>
              <a:t> Individual </a:t>
            </a:r>
            <a:r>
              <a:rPr lang="en-IN" sz="2000" b="1" dirty="0" err="1"/>
              <a:t>Labelers</a:t>
            </a:r>
            <a:r>
              <a:rPr lang="en-IN" sz="2000" b="1" dirty="0"/>
              <a:t> Improves Classification. </a:t>
            </a:r>
            <a:r>
              <a:rPr lang="en-IN" sz="2000" b="1" dirty="0" err="1"/>
              <a:t>arXiv</a:t>
            </a:r>
            <a:r>
              <a:rPr lang="en-IN" sz="2000" b="1" dirty="0"/>
              <a:t> e-prints., https://ui.adsabs.harvard.edu/\#abs/2017arXiv170308774G. (Accessed March 01, 2020).</a:t>
            </a:r>
          </a:p>
        </p:txBody>
      </p:sp>
    </p:spTree>
    <p:extLst>
      <p:ext uri="{BB962C8B-B14F-4D97-AF65-F5344CB8AC3E}">
        <p14:creationId xmlns:p14="http://schemas.microsoft.com/office/powerpoint/2010/main" val="4014307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628C6D-77D7-194D-C459-29670C03EE90}"/>
              </a:ext>
            </a:extLst>
          </p:cNvPr>
          <p:cNvSpPr/>
          <p:nvPr/>
        </p:nvSpPr>
        <p:spPr>
          <a:xfrm>
            <a:off x="304800" y="2505670"/>
            <a:ext cx="8153400" cy="923330"/>
          </a:xfrm>
          <a:prstGeom prst="rect">
            <a:avLst/>
          </a:prstGeom>
          <a:noFill/>
        </p:spPr>
        <p:txBody>
          <a:bodyPr wrap="square" lIns="91440" tIns="45720" rIns="91440" bIns="45720">
            <a:spAutoFit/>
          </a:bodyPr>
          <a:lstStyle/>
          <a:p>
            <a:pPr algn="ctr"/>
            <a:r>
              <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rPr>
              <a:t>THANK YOU</a:t>
            </a:r>
          </a:p>
        </p:txBody>
      </p:sp>
    </p:spTree>
    <p:extLst>
      <p:ext uri="{BB962C8B-B14F-4D97-AF65-F5344CB8AC3E}">
        <p14:creationId xmlns:p14="http://schemas.microsoft.com/office/powerpoint/2010/main" val="345664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0" y="609600"/>
            <a:ext cx="3531736" cy="707886"/>
          </a:xfrm>
          <a:prstGeom prst="rect">
            <a:avLst/>
          </a:prstGeom>
          <a:noFill/>
        </p:spPr>
        <p:txBody>
          <a:bodyPr wrap="none" rtlCol="0">
            <a:spAutoFit/>
          </a:bodyPr>
          <a:lstStyle/>
          <a:p>
            <a:pPr algn="ctr"/>
            <a:r>
              <a:rPr lang="en-US" sz="4000" b="1" dirty="0">
                <a:solidFill>
                  <a:srgbClr val="002060"/>
                </a:solidFill>
                <a:latin typeface="Times New Roman" pitchFamily="18" charset="0"/>
                <a:cs typeface="Times New Roman" pitchFamily="18" charset="0"/>
              </a:rPr>
              <a:t>  </a:t>
            </a:r>
            <a:r>
              <a:rPr lang="en-US" sz="4000" b="1" dirty="0">
                <a:solidFill>
                  <a:schemeClr val="accent1"/>
                </a:solidFill>
                <a:latin typeface="Times New Roman" pitchFamily="18" charset="0"/>
                <a:cs typeface="Times New Roman" pitchFamily="18" charset="0"/>
              </a:rPr>
              <a:t>OBJECTIVE </a:t>
            </a:r>
          </a:p>
        </p:txBody>
      </p:sp>
      <p:sp>
        <p:nvSpPr>
          <p:cNvPr id="4" name="TextBox 3">
            <a:extLst>
              <a:ext uri="{FF2B5EF4-FFF2-40B4-BE49-F238E27FC236}">
                <a16:creationId xmlns:a16="http://schemas.microsoft.com/office/drawing/2014/main" id="{9AB7C838-6678-CD40-D8A7-3F091F2B004B}"/>
              </a:ext>
            </a:extLst>
          </p:cNvPr>
          <p:cNvSpPr txBox="1"/>
          <p:nvPr/>
        </p:nvSpPr>
        <p:spPr>
          <a:xfrm>
            <a:off x="495300" y="2362200"/>
            <a:ext cx="8153400" cy="1815882"/>
          </a:xfrm>
          <a:prstGeom prst="rect">
            <a:avLst/>
          </a:prstGeom>
          <a:noFill/>
        </p:spPr>
        <p:txBody>
          <a:bodyPr wrap="square">
            <a:spAutoFit/>
          </a:bodyPr>
          <a:lstStyle/>
          <a:p>
            <a:pPr algn="just"/>
            <a:r>
              <a:rPr lang="en-US" sz="2800" dirty="0">
                <a:latin typeface="Times New Roman" pitchFamily="18" charset="0"/>
                <a:cs typeface="Times New Roman" pitchFamily="18" charset="0"/>
              </a:rPr>
              <a:t>To classify the severity of Diabetic Retinopathy (DR) which causes severe vision loss to diabetic patient. It is classified based on Deep Learning by using Large Fundus Image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990600"/>
            <a:ext cx="8763000" cy="3416320"/>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latin typeface="Times New Roman" pitchFamily="18" charset="0"/>
                <a:cs typeface="Times New Roman" pitchFamily="18" charset="0"/>
              </a:rPr>
              <a:t>Diabetic Retinopathy (DR) is a chronic eye disease, commonly found in elderly people (age 50 or above), and can cause severe visual impairments or even blindness.</a:t>
            </a:r>
          </a:p>
          <a:p>
            <a:pPr marL="342900" indent="-342900" algn="just">
              <a:buFont typeface="Wingdings" panose="05000000000000000000" pitchFamily="2" charset="2"/>
              <a:buChar char="Ø"/>
            </a:pPr>
            <a:r>
              <a:rPr lang="en-US" sz="2400" dirty="0">
                <a:latin typeface="Times New Roman" pitchFamily="18" charset="0"/>
                <a:cs typeface="Times New Roman" pitchFamily="18" charset="0"/>
              </a:rPr>
              <a:t> DR is caused by the blood vessels rupturing due to high blood sugar levels.</a:t>
            </a:r>
          </a:p>
          <a:p>
            <a:pPr marL="342900" indent="-342900" algn="just">
              <a:buFont typeface="Wingdings" panose="05000000000000000000" pitchFamily="2" charset="2"/>
              <a:buChar char="Ø"/>
            </a:pPr>
            <a:r>
              <a:rPr lang="en-US" sz="2400" dirty="0"/>
              <a:t>These leaky vessels produce fluid clots and oxygen deficiency, leading to severe visual impairments</a:t>
            </a:r>
            <a:endParaRPr lang="en-US" sz="2400" dirty="0">
              <a:latin typeface="Times New Roman" pitchFamily="18" charset="0"/>
              <a:cs typeface="Times New Roman" pitchFamily="18" charset="0"/>
            </a:endParaRPr>
          </a:p>
          <a:p>
            <a:pPr marL="342900" indent="-342900" algn="just">
              <a:buFont typeface="Wingdings" panose="05000000000000000000" pitchFamily="2" charset="2"/>
              <a:buChar char="Ø"/>
            </a:pPr>
            <a:r>
              <a:rPr lang="en-US" sz="2400" dirty="0"/>
              <a:t>However, the progression of the disease can be reduced if diagnosed at an early stage. </a:t>
            </a:r>
            <a:endParaRPr lang="en-US" sz="24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A194FCA4-FBB8-8EE6-C637-1B2B38BB80D8}"/>
              </a:ext>
            </a:extLst>
          </p:cNvPr>
          <p:cNvSpPr txBox="1"/>
          <p:nvPr/>
        </p:nvSpPr>
        <p:spPr>
          <a:xfrm>
            <a:off x="457200" y="304800"/>
            <a:ext cx="4572000" cy="523220"/>
          </a:xfrm>
          <a:prstGeom prst="rect">
            <a:avLst/>
          </a:prstGeom>
          <a:noFill/>
        </p:spPr>
        <p:txBody>
          <a:bodyPr wrap="square">
            <a:spAutoFit/>
          </a:bodyPr>
          <a:lstStyle/>
          <a:p>
            <a:r>
              <a:rPr lang="en-IN" sz="2800" b="1" dirty="0">
                <a:solidFill>
                  <a:schemeClr val="accent1">
                    <a:lumMod val="75000"/>
                  </a:schemeClr>
                </a:solidFill>
                <a:latin typeface="Times New Roman" panose="02020603050405020304" pitchFamily="18" charset="0"/>
                <a:cs typeface="Times New Roman" panose="02020603050405020304" pitchFamily="18" charset="0"/>
              </a:rPr>
              <a:t>INTRODUCTION</a:t>
            </a:r>
          </a:p>
        </p:txBody>
      </p:sp>
      <p:pic>
        <p:nvPicPr>
          <p:cNvPr id="2" name="Picture 1">
            <a:extLst>
              <a:ext uri="{FF2B5EF4-FFF2-40B4-BE49-F238E27FC236}">
                <a16:creationId xmlns:a16="http://schemas.microsoft.com/office/drawing/2014/main" id="{56E12076-42C9-2D12-3FB3-B06616ACBC6F}"/>
              </a:ext>
            </a:extLst>
          </p:cNvPr>
          <p:cNvPicPr>
            <a:picLocks noChangeAspect="1"/>
          </p:cNvPicPr>
          <p:nvPr/>
        </p:nvPicPr>
        <p:blipFill>
          <a:blip r:embed="rId2"/>
          <a:stretch>
            <a:fillRect/>
          </a:stretch>
        </p:blipFill>
        <p:spPr>
          <a:xfrm>
            <a:off x="5003800" y="4191000"/>
            <a:ext cx="2685448" cy="22068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0AA58-DB0A-9E41-0F33-AE554A27E87E}"/>
              </a:ext>
            </a:extLst>
          </p:cNvPr>
          <p:cNvSpPr txBox="1"/>
          <p:nvPr/>
        </p:nvSpPr>
        <p:spPr>
          <a:xfrm>
            <a:off x="533400" y="990600"/>
            <a:ext cx="8382000" cy="1754326"/>
          </a:xfrm>
          <a:prstGeom prst="rect">
            <a:avLst/>
          </a:prstGeom>
          <a:noFill/>
        </p:spPr>
        <p:txBody>
          <a:bodyPr wrap="square">
            <a:spAutoFit/>
          </a:bodyPr>
          <a:lstStyle/>
          <a:p>
            <a:pPr marL="285750" indent="-285750" algn="just">
              <a:buFont typeface="Wingdings" panose="05000000000000000000" pitchFamily="2" charset="2"/>
              <a:buChar char="Ø"/>
            </a:pPr>
            <a:r>
              <a:rPr lang="en-IN" dirty="0"/>
              <a:t> DR is classified into two types, i.e., Proliferative  and Non Proliferative Diabetic Retinopathy (NPDR).</a:t>
            </a:r>
          </a:p>
          <a:p>
            <a:pPr marL="285750" indent="-285750" algn="just">
              <a:buFont typeface="Wingdings" panose="05000000000000000000" pitchFamily="2" charset="2"/>
              <a:buChar char="Ø"/>
            </a:pPr>
            <a:r>
              <a:rPr lang="en-IN" dirty="0"/>
              <a:t> PDR which results in complete blindness.</a:t>
            </a:r>
          </a:p>
          <a:p>
            <a:pPr marL="285750" indent="-285750" algn="just">
              <a:buFont typeface="Wingdings" panose="05000000000000000000" pitchFamily="2" charset="2"/>
              <a:buChar char="Ø"/>
            </a:pPr>
            <a:r>
              <a:rPr lang="en-IN" dirty="0"/>
              <a:t> NPDR is graded into three stages , </a:t>
            </a:r>
          </a:p>
          <a:p>
            <a:pPr algn="just"/>
            <a:r>
              <a:rPr lang="en-IN" dirty="0"/>
              <a:t>        (</a:t>
            </a:r>
            <a:r>
              <a:rPr lang="en-IN" dirty="0" err="1"/>
              <a:t>i</a:t>
            </a:r>
            <a:r>
              <a:rPr lang="en-IN" dirty="0"/>
              <a:t>)Mild  (ii)Moderate  (iii)Severe NPDR</a:t>
            </a:r>
          </a:p>
          <a:p>
            <a:pPr marL="285750" indent="-285750" algn="just">
              <a:buFont typeface="Wingdings" panose="05000000000000000000" pitchFamily="2" charset="2"/>
              <a:buChar char="Ø"/>
            </a:pPr>
            <a:r>
              <a:rPr lang="en-IN" dirty="0"/>
              <a:t> Severe NPDR is transmitted into PDR due to lack of proper and timely treatment.</a:t>
            </a:r>
          </a:p>
        </p:txBody>
      </p:sp>
      <p:sp>
        <p:nvSpPr>
          <p:cNvPr id="4" name="TextBox 3">
            <a:extLst>
              <a:ext uri="{FF2B5EF4-FFF2-40B4-BE49-F238E27FC236}">
                <a16:creationId xmlns:a16="http://schemas.microsoft.com/office/drawing/2014/main" id="{4F20DEAA-45DF-9017-6DBD-2C04F3DF228C}"/>
              </a:ext>
            </a:extLst>
          </p:cNvPr>
          <p:cNvSpPr txBox="1"/>
          <p:nvPr/>
        </p:nvSpPr>
        <p:spPr>
          <a:xfrm>
            <a:off x="533400" y="490728"/>
            <a:ext cx="5943600" cy="461665"/>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TYPES OF DIABETIC RETINOPATHY</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1FBA06E-A4DA-D886-6E8C-24FFD6564068}"/>
              </a:ext>
            </a:extLst>
          </p:cNvPr>
          <p:cNvPicPr>
            <a:picLocks noChangeAspect="1"/>
          </p:cNvPicPr>
          <p:nvPr/>
        </p:nvPicPr>
        <p:blipFill>
          <a:blip r:embed="rId2"/>
          <a:stretch>
            <a:fillRect/>
          </a:stretch>
        </p:blipFill>
        <p:spPr>
          <a:xfrm>
            <a:off x="609600" y="2816661"/>
            <a:ext cx="7047342" cy="2987626"/>
          </a:xfrm>
          <a:prstGeom prst="rect">
            <a:avLst/>
          </a:prstGeom>
        </p:spPr>
      </p:pic>
    </p:spTree>
    <p:extLst>
      <p:ext uri="{BB962C8B-B14F-4D97-AF65-F5344CB8AC3E}">
        <p14:creationId xmlns:p14="http://schemas.microsoft.com/office/powerpoint/2010/main" val="245973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3F17DF-1DCE-10DA-E534-2BA2E0C356C2}"/>
              </a:ext>
            </a:extLst>
          </p:cNvPr>
          <p:cNvSpPr txBox="1"/>
          <p:nvPr/>
        </p:nvSpPr>
        <p:spPr>
          <a:xfrm>
            <a:off x="2743200" y="87868"/>
            <a:ext cx="4572000" cy="369332"/>
          </a:xfrm>
          <a:prstGeom prst="rect">
            <a:avLst/>
          </a:prstGeom>
          <a:noFill/>
        </p:spPr>
        <p:txBody>
          <a:bodyPr wrap="square">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LITERATURE SURVEY</a:t>
            </a:r>
          </a:p>
        </p:txBody>
      </p:sp>
      <p:graphicFrame>
        <p:nvGraphicFramePr>
          <p:cNvPr id="7" name="Table 6">
            <a:extLst>
              <a:ext uri="{FF2B5EF4-FFF2-40B4-BE49-F238E27FC236}">
                <a16:creationId xmlns:a16="http://schemas.microsoft.com/office/drawing/2014/main" id="{03021B8B-57A8-B4A6-EF12-7B7478C0B2D3}"/>
              </a:ext>
            </a:extLst>
          </p:cNvPr>
          <p:cNvGraphicFramePr>
            <a:graphicFrameLocks noGrp="1"/>
          </p:cNvGraphicFramePr>
          <p:nvPr>
            <p:extLst>
              <p:ext uri="{D42A27DB-BD31-4B8C-83A1-F6EECF244321}">
                <p14:modId xmlns:p14="http://schemas.microsoft.com/office/powerpoint/2010/main" val="3545830029"/>
              </p:ext>
            </p:extLst>
          </p:nvPr>
        </p:nvGraphicFramePr>
        <p:xfrm>
          <a:off x="304800" y="453152"/>
          <a:ext cx="8534400" cy="63169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353358386"/>
                    </a:ext>
                  </a:extLst>
                </a:gridCol>
                <a:gridCol w="1752600">
                  <a:extLst>
                    <a:ext uri="{9D8B030D-6E8A-4147-A177-3AD203B41FA5}">
                      <a16:colId xmlns:a16="http://schemas.microsoft.com/office/drawing/2014/main" val="2209674787"/>
                    </a:ext>
                  </a:extLst>
                </a:gridCol>
                <a:gridCol w="1981200">
                  <a:extLst>
                    <a:ext uri="{9D8B030D-6E8A-4147-A177-3AD203B41FA5}">
                      <a16:colId xmlns:a16="http://schemas.microsoft.com/office/drawing/2014/main" val="911768973"/>
                    </a:ext>
                  </a:extLst>
                </a:gridCol>
                <a:gridCol w="1752600">
                  <a:extLst>
                    <a:ext uri="{9D8B030D-6E8A-4147-A177-3AD203B41FA5}">
                      <a16:colId xmlns:a16="http://schemas.microsoft.com/office/drawing/2014/main" val="1258946360"/>
                    </a:ext>
                  </a:extLst>
                </a:gridCol>
                <a:gridCol w="1905000">
                  <a:extLst>
                    <a:ext uri="{9D8B030D-6E8A-4147-A177-3AD203B41FA5}">
                      <a16:colId xmlns:a16="http://schemas.microsoft.com/office/drawing/2014/main" val="1590071895"/>
                    </a:ext>
                  </a:extLst>
                </a:gridCol>
              </a:tblGrid>
              <a:tr h="676516">
                <a:tc>
                  <a:txBody>
                    <a:bodyPr/>
                    <a:lstStyle/>
                    <a:p>
                      <a:pPr algn="ctr"/>
                      <a:r>
                        <a:rPr lang="en-US" sz="1800" b="1" dirty="0">
                          <a:latin typeface="Times New Roman" pitchFamily="18" charset="0"/>
                          <a:cs typeface="Times New Roman" pitchFamily="18" charset="0"/>
                        </a:rPr>
                        <a:t>S.NO</a:t>
                      </a:r>
                      <a:endParaRPr lang="en-US" b="1" dirty="0">
                        <a:latin typeface="Times New Roman" pitchFamily="18" charset="0"/>
                        <a:cs typeface="Times New Roman" pitchFamily="18" charset="0"/>
                      </a:endParaRPr>
                    </a:p>
                  </a:txBody>
                  <a:tcPr/>
                </a:tc>
                <a:tc>
                  <a:txBody>
                    <a:bodyPr/>
                    <a:lstStyle/>
                    <a:p>
                      <a:pPr algn="ctr"/>
                      <a:r>
                        <a:rPr lang="en-US" sz="2000" b="1" dirty="0">
                          <a:latin typeface="Times New Roman" pitchFamily="18" charset="0"/>
                          <a:cs typeface="Times New Roman" pitchFamily="18" charset="0"/>
                        </a:rPr>
                        <a:t>TITLE</a:t>
                      </a:r>
                    </a:p>
                  </a:txBody>
                  <a:tcPr/>
                </a:tc>
                <a:tc>
                  <a:txBody>
                    <a:bodyPr/>
                    <a:lstStyle/>
                    <a:p>
                      <a:pPr algn="ctr"/>
                      <a:r>
                        <a:rPr lang="en-US" sz="2000" b="1" dirty="0">
                          <a:latin typeface="Times New Roman" pitchFamily="18" charset="0"/>
                          <a:cs typeface="Times New Roman" pitchFamily="18" charset="0"/>
                        </a:rPr>
                        <a:t>AUTHOR NAME</a:t>
                      </a:r>
                    </a:p>
                  </a:txBody>
                  <a:tcPr/>
                </a:tc>
                <a:tc>
                  <a:txBody>
                    <a:bodyPr/>
                    <a:lstStyle/>
                    <a:p>
                      <a:pPr algn="ctr"/>
                      <a:r>
                        <a:rPr lang="en-US" sz="1600" dirty="0">
                          <a:latin typeface="Times New Roman" pitchFamily="18" charset="0"/>
                          <a:cs typeface="Times New Roman" pitchFamily="18" charset="0"/>
                        </a:rPr>
                        <a:t>YEAR</a:t>
                      </a:r>
                      <a:r>
                        <a:rPr lang="en-US" sz="1600" baseline="0" dirty="0">
                          <a:latin typeface="Times New Roman" pitchFamily="18" charset="0"/>
                          <a:cs typeface="Times New Roman" pitchFamily="18" charset="0"/>
                        </a:rPr>
                        <a:t> OF PUBLICATIONS</a:t>
                      </a:r>
                      <a:endParaRPr lang="en-US" sz="16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METHOD</a:t>
                      </a:r>
                    </a:p>
                  </a:txBody>
                  <a:tcPr/>
                </a:tc>
                <a:extLst>
                  <a:ext uri="{0D108BD9-81ED-4DB2-BD59-A6C34878D82A}">
                    <a16:rowId xmlns:a16="http://schemas.microsoft.com/office/drawing/2014/main" val="757139621"/>
                  </a:ext>
                </a:extLst>
              </a:tr>
              <a:tr h="2551643">
                <a:tc>
                  <a:txBody>
                    <a:bodyPr/>
                    <a:lstStyle/>
                    <a:p>
                      <a:pPr algn="ctr"/>
                      <a:r>
                        <a:rPr lang="en-US" sz="2800" b="1" dirty="0"/>
                        <a:t>1.</a:t>
                      </a:r>
                    </a:p>
                  </a:txBody>
                  <a:tcPr/>
                </a:tc>
                <a:tc>
                  <a:txBody>
                    <a:bodyPr/>
                    <a:lstStyle/>
                    <a:p>
                      <a:r>
                        <a:rPr lang="en-US" sz="1800" dirty="0">
                          <a:latin typeface="Times New Roman" pitchFamily="18" charset="0"/>
                          <a:cs typeface="Times New Roman" pitchFamily="18" charset="0"/>
                        </a:rPr>
                        <a:t>Development and validation of a deep learning algorithm for detection of</a:t>
                      </a:r>
                      <a:r>
                        <a:rPr lang="en-US" sz="1800" baseline="0" dirty="0">
                          <a:latin typeface="Times New Roman" pitchFamily="18" charset="0"/>
                          <a:cs typeface="Times New Roman" pitchFamily="18" charset="0"/>
                        </a:rPr>
                        <a:t> diabetic retinopathy in retinal </a:t>
                      </a:r>
                      <a:r>
                        <a:rPr lang="en-US" sz="1800" baseline="0" dirty="0" err="1">
                          <a:latin typeface="Times New Roman" pitchFamily="18" charset="0"/>
                          <a:cs typeface="Times New Roman" pitchFamily="18" charset="0"/>
                        </a:rPr>
                        <a:t>fundus</a:t>
                      </a:r>
                      <a:r>
                        <a:rPr lang="en-US" sz="1800" baseline="0" dirty="0">
                          <a:latin typeface="Times New Roman" pitchFamily="18" charset="0"/>
                          <a:cs typeface="Times New Roman" pitchFamily="18" charset="0"/>
                        </a:rPr>
                        <a:t> photographs</a:t>
                      </a:r>
                      <a:endParaRPr lang="en-US" sz="1800" dirty="0">
                        <a:latin typeface="Times New Roman" pitchFamily="18" charset="0"/>
                        <a:cs typeface="Times New Roman" pitchFamily="18" charset="0"/>
                      </a:endParaRPr>
                    </a:p>
                  </a:txBody>
                  <a:tcPr/>
                </a:tc>
                <a:tc>
                  <a:txBody>
                    <a:bodyPr/>
                    <a:lstStyle/>
                    <a:p>
                      <a:r>
                        <a:rPr lang="en-US" dirty="0" err="1"/>
                        <a:t>Mohamed,E;Abd</a:t>
                      </a:r>
                      <a:r>
                        <a:rPr lang="en-US" dirty="0"/>
                        <a:t> </a:t>
                      </a:r>
                      <a:r>
                        <a:rPr lang="en-US" dirty="0" err="1"/>
                        <a:t>Elmohsen</a:t>
                      </a:r>
                      <a:endParaRPr lang="en-US" dirty="0"/>
                    </a:p>
                  </a:txBody>
                  <a:tcPr/>
                </a:tc>
                <a:tc>
                  <a:txBody>
                    <a:bodyPr/>
                    <a:lstStyle/>
                    <a:p>
                      <a:pPr algn="ctr"/>
                      <a:r>
                        <a:rPr lang="en-US" sz="2000" b="1" dirty="0"/>
                        <a:t>2019</a:t>
                      </a:r>
                      <a:endParaRPr lang="en-US"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a:t>The</a:t>
                      </a:r>
                      <a:r>
                        <a:rPr lang="en-US" sz="1400" baseline="0" dirty="0"/>
                        <a:t> majority decision of all ophthalmology status are taken as majority of the ophthalmologists could not identify the correct findings for images it is difficult to perform algorithm well this is a main drawback for this paper.</a:t>
                      </a:r>
                      <a:endParaRPr lang="en-US" sz="1400" dirty="0"/>
                    </a:p>
                    <a:p>
                      <a:endParaRPr lang="en-US" dirty="0"/>
                    </a:p>
                  </a:txBody>
                  <a:tcPr/>
                </a:tc>
                <a:extLst>
                  <a:ext uri="{0D108BD9-81ED-4DB2-BD59-A6C34878D82A}">
                    <a16:rowId xmlns:a16="http://schemas.microsoft.com/office/drawing/2014/main" val="3706271422"/>
                  </a:ext>
                </a:extLst>
              </a:tr>
              <a:tr h="2867840">
                <a:tc>
                  <a:txBody>
                    <a:bodyPr/>
                    <a:lstStyle/>
                    <a:p>
                      <a:pPr algn="ctr"/>
                      <a:r>
                        <a:rPr lang="en-US" sz="3200" b="1" dirty="0"/>
                        <a:t>2</a:t>
                      </a:r>
                      <a:r>
                        <a:rPr lang="en-US" b="1" dirty="0"/>
                        <a:t>.</a:t>
                      </a: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Development and validation of a deep learning algorithm for detection of</a:t>
                      </a:r>
                      <a:r>
                        <a:rPr lang="en-US" sz="1800" baseline="0" dirty="0">
                          <a:latin typeface="Times New Roman" pitchFamily="18" charset="0"/>
                          <a:cs typeface="Times New Roman" pitchFamily="18" charset="0"/>
                        </a:rPr>
                        <a:t> diabetic retinopathy in retinal </a:t>
                      </a:r>
                      <a:r>
                        <a:rPr lang="en-US" sz="1800" baseline="0" dirty="0" err="1">
                          <a:latin typeface="Times New Roman" pitchFamily="18" charset="0"/>
                          <a:cs typeface="Times New Roman" pitchFamily="18" charset="0"/>
                        </a:rPr>
                        <a:t>fundus</a:t>
                      </a:r>
                      <a:r>
                        <a:rPr lang="en-US" sz="1800" baseline="0" dirty="0">
                          <a:latin typeface="Times New Roman" pitchFamily="18" charset="0"/>
                          <a:cs typeface="Times New Roman" pitchFamily="18" charset="0"/>
                        </a:rPr>
                        <a:t> photographs</a:t>
                      </a:r>
                      <a:endParaRPr lang="en-US" sz="1800" dirty="0">
                        <a:latin typeface="Times New Roman" pitchFamily="18" charset="0"/>
                        <a:cs typeface="Times New Roman" pitchFamily="18" charset="0"/>
                      </a:endParaRPr>
                    </a:p>
                    <a:p>
                      <a:endParaRPr lang="en-US" dirty="0"/>
                    </a:p>
                  </a:txBody>
                  <a:tcPr/>
                </a:tc>
                <a:tc>
                  <a:txBody>
                    <a:bodyPr/>
                    <a:lstStyle/>
                    <a:p>
                      <a:r>
                        <a:rPr lang="en-US" dirty="0" err="1"/>
                        <a:t>Alexandar,R</a:t>
                      </a:r>
                      <a:endParaRPr lang="en-US" dirty="0"/>
                    </a:p>
                  </a:txBody>
                  <a:tcPr/>
                </a:tc>
                <a:tc>
                  <a:txBody>
                    <a:bodyPr/>
                    <a:lstStyle/>
                    <a:p>
                      <a:pPr algn="ctr"/>
                      <a:r>
                        <a:rPr lang="en-US" sz="2000" b="1" dirty="0"/>
                        <a:t>2020</a:t>
                      </a:r>
                    </a:p>
                  </a:txBody>
                  <a:tcPr/>
                </a:tc>
                <a:tc>
                  <a:txBody>
                    <a:bodyPr/>
                    <a:lstStyle/>
                    <a:p>
                      <a:r>
                        <a:rPr lang="en-US" dirty="0"/>
                        <a:t>The original study used</a:t>
                      </a:r>
                      <a:r>
                        <a:rPr lang="en-US" baseline="0" dirty="0"/>
                        <a:t> the EYEPACS dataset and Messidor-2 dataset to evaluate the algorithm performance.</a:t>
                      </a:r>
                    </a:p>
                    <a:p>
                      <a:r>
                        <a:rPr lang="en-US" baseline="0" dirty="0" err="1"/>
                        <a:t>Eyepacs</a:t>
                      </a:r>
                      <a:r>
                        <a:rPr lang="en-US" baseline="0" dirty="0"/>
                        <a:t> is a dataset which is based on the DR system to simplify process of image capture in this the main drawback is they did not provide hyper parameter settings.</a:t>
                      </a:r>
                      <a:endParaRPr lang="en-US" dirty="0"/>
                    </a:p>
                    <a:p>
                      <a:endParaRPr lang="en-US" dirty="0"/>
                    </a:p>
                  </a:txBody>
                  <a:tcPr/>
                </a:tc>
                <a:extLst>
                  <a:ext uri="{0D108BD9-81ED-4DB2-BD59-A6C34878D82A}">
                    <a16:rowId xmlns:a16="http://schemas.microsoft.com/office/drawing/2014/main" val="2748452726"/>
                  </a:ext>
                </a:extLst>
              </a:tr>
            </a:tbl>
          </a:graphicData>
        </a:graphic>
      </p:graphicFrame>
    </p:spTree>
    <p:extLst>
      <p:ext uri="{BB962C8B-B14F-4D97-AF65-F5344CB8AC3E}">
        <p14:creationId xmlns:p14="http://schemas.microsoft.com/office/powerpoint/2010/main" val="3900489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6548BA7-190C-9F9D-E1EB-A6A068B52867}"/>
              </a:ext>
            </a:extLst>
          </p:cNvPr>
          <p:cNvGraphicFramePr>
            <a:graphicFrameLocks noGrp="1"/>
          </p:cNvGraphicFramePr>
          <p:nvPr>
            <p:extLst>
              <p:ext uri="{D42A27DB-BD31-4B8C-83A1-F6EECF244321}">
                <p14:modId xmlns:p14="http://schemas.microsoft.com/office/powerpoint/2010/main" val="561513980"/>
              </p:ext>
            </p:extLst>
          </p:nvPr>
        </p:nvGraphicFramePr>
        <p:xfrm>
          <a:off x="152401" y="152400"/>
          <a:ext cx="8839199" cy="6657231"/>
        </p:xfrm>
        <a:graphic>
          <a:graphicData uri="http://schemas.openxmlformats.org/drawingml/2006/table">
            <a:tbl>
              <a:tblPr firstRow="1" bandRow="1">
                <a:tableStyleId>{5C22544A-7EE6-4342-B048-85BDC9FD1C3A}</a:tableStyleId>
              </a:tblPr>
              <a:tblGrid>
                <a:gridCol w="982133">
                  <a:extLst>
                    <a:ext uri="{9D8B030D-6E8A-4147-A177-3AD203B41FA5}">
                      <a16:colId xmlns:a16="http://schemas.microsoft.com/office/drawing/2014/main" val="2898960107"/>
                    </a:ext>
                  </a:extLst>
                </a:gridCol>
                <a:gridCol w="2039815">
                  <a:extLst>
                    <a:ext uri="{9D8B030D-6E8A-4147-A177-3AD203B41FA5}">
                      <a16:colId xmlns:a16="http://schemas.microsoft.com/office/drawing/2014/main" val="165211191"/>
                    </a:ext>
                  </a:extLst>
                </a:gridCol>
                <a:gridCol w="1435425">
                  <a:extLst>
                    <a:ext uri="{9D8B030D-6E8A-4147-A177-3AD203B41FA5}">
                      <a16:colId xmlns:a16="http://schemas.microsoft.com/office/drawing/2014/main" val="1043017256"/>
                    </a:ext>
                  </a:extLst>
                </a:gridCol>
                <a:gridCol w="1888718">
                  <a:extLst>
                    <a:ext uri="{9D8B030D-6E8A-4147-A177-3AD203B41FA5}">
                      <a16:colId xmlns:a16="http://schemas.microsoft.com/office/drawing/2014/main" val="3148789727"/>
                    </a:ext>
                  </a:extLst>
                </a:gridCol>
                <a:gridCol w="2493108">
                  <a:extLst>
                    <a:ext uri="{9D8B030D-6E8A-4147-A177-3AD203B41FA5}">
                      <a16:colId xmlns:a16="http://schemas.microsoft.com/office/drawing/2014/main" val="1671881840"/>
                    </a:ext>
                  </a:extLst>
                </a:gridCol>
              </a:tblGrid>
              <a:tr h="80884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S.NO</a:t>
                      </a:r>
                      <a:endParaRPr lang="en-US" sz="1800" b="1" dirty="0">
                        <a:latin typeface="Times New Roman" pitchFamily="18" charset="0"/>
                        <a:cs typeface="Times New Roman" pitchFamily="18" charset="0"/>
                      </a:endParaRP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b="1" dirty="0">
                          <a:latin typeface="Times New Roman" pitchFamily="18" charset="0"/>
                          <a:cs typeface="Times New Roman" pitchFamily="18" charset="0"/>
                        </a:rPr>
                        <a:t>TITLE</a:t>
                      </a:r>
                      <a:endParaRPr lang="en-US" sz="1800" b="1" dirty="0">
                        <a:latin typeface="Times New Roman" pitchFamily="18" charset="0"/>
                        <a:cs typeface="Times New Roman"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dirty="0">
                          <a:latin typeface="Times New Roman" pitchFamily="18" charset="0"/>
                          <a:cs typeface="Times New Roman" pitchFamily="18" charset="0"/>
                        </a:rPr>
                        <a:t>AUTHOR NAME</a:t>
                      </a: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YEAR</a:t>
                      </a:r>
                      <a:r>
                        <a:rPr lang="en-US" sz="1400" baseline="0" dirty="0">
                          <a:latin typeface="Times New Roman" pitchFamily="18" charset="0"/>
                          <a:cs typeface="Times New Roman" pitchFamily="18" charset="0"/>
                        </a:rPr>
                        <a:t> OF </a:t>
                      </a:r>
                      <a:r>
                        <a:rPr lang="en-US" sz="1600" baseline="0" dirty="0">
                          <a:latin typeface="Times New Roman" pitchFamily="18" charset="0"/>
                          <a:cs typeface="Times New Roman" pitchFamily="18" charset="0"/>
                        </a:rPr>
                        <a:t>PUBLICATIONS</a:t>
                      </a:r>
                      <a:endParaRPr lang="en-US" sz="1400" dirty="0">
                        <a:latin typeface="Times New Roman" pitchFamily="18" charset="0"/>
                        <a:cs typeface="Times New Roman" pitchFamily="18" charset="0"/>
                      </a:endParaRPr>
                    </a:p>
                    <a:p>
                      <a:endParaRPr lang="en-US"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2000" dirty="0">
                          <a:latin typeface="Times New Roman" pitchFamily="18" charset="0"/>
                          <a:cs typeface="Times New Roman" pitchFamily="18" charset="0"/>
                        </a:rPr>
                        <a:t>METHOD</a:t>
                      </a:r>
                    </a:p>
                    <a:p>
                      <a:endParaRPr lang="en-US" dirty="0"/>
                    </a:p>
                  </a:txBody>
                  <a:tcPr/>
                </a:tc>
                <a:extLst>
                  <a:ext uri="{0D108BD9-81ED-4DB2-BD59-A6C34878D82A}">
                    <a16:rowId xmlns:a16="http://schemas.microsoft.com/office/drawing/2014/main" val="2373050687"/>
                  </a:ext>
                </a:extLst>
              </a:tr>
              <a:tr h="1617829">
                <a:tc>
                  <a:txBody>
                    <a:bodyPr/>
                    <a:lstStyle/>
                    <a:p>
                      <a:pPr algn="ctr"/>
                      <a:r>
                        <a:rPr lang="en-US" sz="2800" b="1" dirty="0"/>
                        <a:t>3.</a:t>
                      </a:r>
                    </a:p>
                  </a:txBody>
                  <a:tcPr/>
                </a:tc>
                <a:tc>
                  <a:txBody>
                    <a:bodyPr/>
                    <a:lstStyle/>
                    <a:p>
                      <a:r>
                        <a:rPr lang="en-US" sz="1800" b="0" dirty="0">
                          <a:latin typeface="Times New Roman" pitchFamily="18" charset="0"/>
                          <a:cs typeface="Times New Roman" pitchFamily="18" charset="0"/>
                        </a:rPr>
                        <a:t>Transfer learning based detection of diabetic retinopathy from small dataset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Farag,M.M;Abdel-Haamid</a:t>
                      </a:r>
                      <a:endParaRPr lang="en-US" dirty="0"/>
                    </a:p>
                    <a:p>
                      <a:endParaRPr lang="en-US" dirty="0"/>
                    </a:p>
                  </a:txBody>
                  <a:tcPr/>
                </a:tc>
                <a:tc>
                  <a:txBody>
                    <a:bodyPr/>
                    <a:lstStyle/>
                    <a:p>
                      <a:pPr algn="ctr"/>
                      <a:r>
                        <a:rPr lang="en-US" sz="2000" b="1" dirty="0"/>
                        <a:t>2019</a:t>
                      </a:r>
                    </a:p>
                  </a:txBody>
                  <a:tcPr/>
                </a:tc>
                <a:tc>
                  <a:txBody>
                    <a:bodyPr/>
                    <a:lstStyle/>
                    <a:p>
                      <a:r>
                        <a:rPr lang="en-US" baseline="0" dirty="0"/>
                        <a:t>They have used the Inception-v3 model to develop the algorithm performance and helps to extract different sized features of  input images in one level of convolution.</a:t>
                      </a:r>
                      <a:endParaRPr lang="en-US" dirty="0"/>
                    </a:p>
                  </a:txBody>
                  <a:tcPr/>
                </a:tc>
                <a:extLst>
                  <a:ext uri="{0D108BD9-81ED-4DB2-BD59-A6C34878D82A}">
                    <a16:rowId xmlns:a16="http://schemas.microsoft.com/office/drawing/2014/main" val="2579986151"/>
                  </a:ext>
                </a:extLst>
              </a:tr>
              <a:tr h="1617829">
                <a:tc>
                  <a:txBody>
                    <a:bodyPr/>
                    <a:lstStyle/>
                    <a:p>
                      <a:pPr algn="ctr"/>
                      <a:r>
                        <a:rPr lang="en-US" sz="2800" b="1" dirty="0"/>
                        <a:t>4.</a:t>
                      </a:r>
                    </a:p>
                  </a:txBody>
                  <a:tcPr/>
                </a:tc>
                <a:tc>
                  <a:txBody>
                    <a:bodyPr/>
                    <a:lstStyle/>
                    <a:p>
                      <a:r>
                        <a:rPr lang="en-US" sz="2000" dirty="0">
                          <a:latin typeface="Times New Roman" pitchFamily="18" charset="0"/>
                          <a:cs typeface="Times New Roman" pitchFamily="18" charset="0"/>
                        </a:rPr>
                        <a:t>Deep learning approach to diabetic retinopathy detection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Ayesha,N;Javed,R</a:t>
                      </a:r>
                      <a:endParaRPr lang="en-US" dirty="0"/>
                    </a:p>
                    <a:p>
                      <a:endParaRPr lang="en-US" dirty="0"/>
                    </a:p>
                  </a:txBody>
                  <a:tcPr/>
                </a:tc>
                <a:tc>
                  <a:txBody>
                    <a:bodyPr/>
                    <a:lstStyle/>
                    <a:p>
                      <a:pPr algn="ctr"/>
                      <a:r>
                        <a:rPr lang="en-US" sz="2000" b="1" dirty="0"/>
                        <a:t>2020</a:t>
                      </a:r>
                      <a:endParaRPr lang="en-US" b="1" dirty="0"/>
                    </a:p>
                  </a:txBody>
                  <a:tcPr/>
                </a:tc>
                <a:tc>
                  <a:txBody>
                    <a:bodyPr/>
                    <a:lstStyle/>
                    <a:p>
                      <a:r>
                        <a:rPr lang="en-US" dirty="0"/>
                        <a:t>It is the early detection of the diabetic retinopathy</a:t>
                      </a:r>
                      <a:r>
                        <a:rPr lang="en-US" baseline="0" dirty="0"/>
                        <a:t> for the treatment in this automatic deep learning method is used for stage detection of single photography.</a:t>
                      </a:r>
                      <a:endParaRPr lang="en-US" dirty="0"/>
                    </a:p>
                  </a:txBody>
                  <a:tcPr/>
                </a:tc>
                <a:extLst>
                  <a:ext uri="{0D108BD9-81ED-4DB2-BD59-A6C34878D82A}">
                    <a16:rowId xmlns:a16="http://schemas.microsoft.com/office/drawing/2014/main" val="2901029693"/>
                  </a:ext>
                </a:extLst>
              </a:tr>
              <a:tr h="2575753">
                <a:tc>
                  <a:txBody>
                    <a:bodyPr/>
                    <a:lstStyle/>
                    <a:p>
                      <a:pPr algn="ctr"/>
                      <a:r>
                        <a:rPr lang="en-US" sz="2800" b="1" dirty="0"/>
                        <a:t>5.</a:t>
                      </a:r>
                    </a:p>
                  </a:txBody>
                  <a:tcPr/>
                </a:tc>
                <a:tc>
                  <a:txBody>
                    <a:bodyPr/>
                    <a:lstStyle/>
                    <a:p>
                      <a:r>
                        <a:rPr lang="en-US" sz="1800" dirty="0">
                          <a:latin typeface="Times New Roman" pitchFamily="18" charset="0"/>
                          <a:cs typeface="Times New Roman" pitchFamily="18" charset="0"/>
                        </a:rPr>
                        <a:t>Diabetic retinopathy detection and retinal image generation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Alauthman,O.M</a:t>
                      </a:r>
                      <a:r>
                        <a:rPr lang="en-US" dirty="0"/>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Alkasassbeh,M</a:t>
                      </a:r>
                      <a:endParaRPr lang="en-US" dirty="0"/>
                    </a:p>
                    <a:p>
                      <a:endParaRPr lang="en-US" dirty="0"/>
                    </a:p>
                  </a:txBody>
                  <a:tcPr/>
                </a:tc>
                <a:tc>
                  <a:txBody>
                    <a:bodyPr/>
                    <a:lstStyle/>
                    <a:p>
                      <a:pPr algn="ctr"/>
                      <a:r>
                        <a:rPr lang="en-US" sz="2000" b="1" dirty="0"/>
                        <a:t>2021</a:t>
                      </a:r>
                    </a:p>
                  </a:txBody>
                  <a:tcPr/>
                </a:tc>
                <a:tc>
                  <a:txBody>
                    <a:bodyPr/>
                    <a:lstStyle/>
                    <a:p>
                      <a:r>
                        <a:rPr lang="en-US" dirty="0"/>
                        <a:t>They visualize</a:t>
                      </a:r>
                      <a:r>
                        <a:rPr lang="en-US" baseline="0" dirty="0"/>
                        <a:t> the symptom encoded in the image and then propose the pathogen model to synthesize the retinal images ,they generate an image it may take long time but in this by using pathogen network our image takes less time and it can be used both by doctors as well as users.</a:t>
                      </a:r>
                      <a:endParaRPr lang="en-US" dirty="0"/>
                    </a:p>
                  </a:txBody>
                  <a:tcPr/>
                </a:tc>
                <a:extLst>
                  <a:ext uri="{0D108BD9-81ED-4DB2-BD59-A6C34878D82A}">
                    <a16:rowId xmlns:a16="http://schemas.microsoft.com/office/drawing/2014/main" val="2150110394"/>
                  </a:ext>
                </a:extLst>
              </a:tr>
            </a:tbl>
          </a:graphicData>
        </a:graphic>
      </p:graphicFrame>
    </p:spTree>
    <p:extLst>
      <p:ext uri="{BB962C8B-B14F-4D97-AF65-F5344CB8AC3E}">
        <p14:creationId xmlns:p14="http://schemas.microsoft.com/office/powerpoint/2010/main" val="342854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1434CA9-CBEC-C156-1C3E-E180EFA5FE2A}"/>
              </a:ext>
            </a:extLst>
          </p:cNvPr>
          <p:cNvSpPr txBox="1"/>
          <p:nvPr/>
        </p:nvSpPr>
        <p:spPr>
          <a:xfrm>
            <a:off x="381000" y="228600"/>
            <a:ext cx="7620000" cy="461665"/>
          </a:xfrm>
          <a:prstGeom prst="rect">
            <a:avLst/>
          </a:prstGeom>
          <a:noFill/>
        </p:spPr>
        <p:txBody>
          <a:bodyPr wrap="square" rtlCol="0">
            <a:spAutoFit/>
          </a:bodyPr>
          <a:lstStyle/>
          <a:p>
            <a:r>
              <a:rPr lang="en-IN" sz="2400" b="1" dirty="0">
                <a:solidFill>
                  <a:schemeClr val="accent1">
                    <a:lumMod val="75000"/>
                  </a:schemeClr>
                </a:solidFill>
                <a:latin typeface="Times New Roman" panose="02020603050405020304" pitchFamily="18" charset="0"/>
                <a:cs typeface="Times New Roman" panose="02020603050405020304" pitchFamily="18" charset="0"/>
              </a:rPr>
              <a:t>PROBLEM STATEMENT OF EXISTING SYSTEM</a:t>
            </a:r>
          </a:p>
        </p:txBody>
      </p:sp>
      <p:sp>
        <p:nvSpPr>
          <p:cNvPr id="8" name="TextBox 7">
            <a:extLst>
              <a:ext uri="{FF2B5EF4-FFF2-40B4-BE49-F238E27FC236}">
                <a16:creationId xmlns:a16="http://schemas.microsoft.com/office/drawing/2014/main" id="{DC2966ED-B4BA-ADAB-A0A5-1A97F9FA491E}"/>
              </a:ext>
            </a:extLst>
          </p:cNvPr>
          <p:cNvSpPr txBox="1"/>
          <p:nvPr/>
        </p:nvSpPr>
        <p:spPr>
          <a:xfrm>
            <a:off x="457200" y="1066800"/>
            <a:ext cx="8305800" cy="4893647"/>
          </a:xfrm>
          <a:prstGeom prst="rect">
            <a:avLst/>
          </a:prstGeom>
          <a:noFill/>
        </p:spPr>
        <p:txBody>
          <a:bodyPr wrap="square" rtlCol="0">
            <a:spAutoFit/>
          </a:bodyPr>
          <a:lstStyle/>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There is various research gap in diabetic retinopathy autonomous detection system</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existing process to screen DR is time consuming and is hampered by the lack of trained </a:t>
            </a:r>
            <a:r>
              <a:rPr lang="en-IN" sz="2400" dirty="0" err="1">
                <a:latin typeface="Times New Roman" panose="02020603050405020304" pitchFamily="18" charset="0"/>
                <a:cs typeface="Times New Roman" panose="02020603050405020304" pitchFamily="18" charset="0"/>
              </a:rPr>
              <a:t>opthalmologists</a:t>
            </a:r>
            <a:r>
              <a:rPr lang="en-IN" sz="24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Because of Data </a:t>
            </a:r>
            <a:r>
              <a:rPr lang="en-IN" sz="2400" dirty="0" err="1">
                <a:latin typeface="Times New Roman" panose="02020603050405020304" pitchFamily="18" charset="0"/>
                <a:cs typeface="Times New Roman" panose="02020603050405020304" pitchFamily="18" charset="0"/>
              </a:rPr>
              <a:t>distortions,It</a:t>
            </a:r>
            <a:r>
              <a:rPr lang="en-IN" sz="2400" dirty="0">
                <a:latin typeface="Times New Roman" panose="02020603050405020304" pitchFamily="18" charset="0"/>
                <a:cs typeface="Times New Roman" panose="02020603050405020304" pitchFamily="18" charset="0"/>
              </a:rPr>
              <a:t> is difficult to deal with all five classes at the same time.</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Some research </a:t>
            </a:r>
            <a:r>
              <a:rPr lang="en-IN" sz="2400" dirty="0" err="1">
                <a:latin typeface="Times New Roman" panose="02020603050405020304" pitchFamily="18" charset="0"/>
                <a:cs typeface="Times New Roman" panose="02020603050405020304" pitchFamily="18" charset="0"/>
              </a:rPr>
              <a:t>algorthims</a:t>
            </a:r>
            <a:r>
              <a:rPr lang="en-IN" sz="2400" dirty="0">
                <a:latin typeface="Times New Roman" panose="02020603050405020304" pitchFamily="18" charset="0"/>
                <a:cs typeface="Times New Roman" panose="02020603050405020304" pitchFamily="18" charset="0"/>
              </a:rPr>
              <a:t> yielding problem of binary classification that is HEALTHY vs NON HEALTHY images and thus might result in the incorrect classification of severe cases</a:t>
            </a:r>
          </a:p>
          <a:p>
            <a:pPr marL="285750" indent="-28575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Mild non Proliferative DR is very difficult to detect as the symptoms include slowing of retinal blood </a:t>
            </a:r>
            <a:r>
              <a:rPr lang="en-IN" sz="2400" dirty="0" err="1">
                <a:latin typeface="Times New Roman" panose="02020603050405020304" pitchFamily="18" charset="0"/>
                <a:cs typeface="Times New Roman" panose="02020603050405020304" pitchFamily="18" charset="0"/>
              </a:rPr>
              <a:t>flow,increased</a:t>
            </a:r>
            <a:r>
              <a:rPr lang="en-IN" sz="2400" dirty="0">
                <a:latin typeface="Times New Roman" panose="02020603050405020304" pitchFamily="18" charset="0"/>
                <a:cs typeface="Times New Roman" panose="02020603050405020304" pitchFamily="18" charset="0"/>
              </a:rPr>
              <a:t> leukocytes adhesion &amp; loss of Retinal Pericytes</a:t>
            </a:r>
          </a:p>
        </p:txBody>
      </p:sp>
    </p:spTree>
    <p:extLst>
      <p:ext uri="{BB962C8B-B14F-4D97-AF65-F5344CB8AC3E}">
        <p14:creationId xmlns:p14="http://schemas.microsoft.com/office/powerpoint/2010/main" val="304173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27307-E59D-7098-F1F2-E99A5F98AC31}"/>
              </a:ext>
            </a:extLst>
          </p:cNvPr>
          <p:cNvSpPr txBox="1"/>
          <p:nvPr/>
        </p:nvSpPr>
        <p:spPr>
          <a:xfrm>
            <a:off x="457200" y="511629"/>
            <a:ext cx="8229600" cy="523220"/>
          </a:xfrm>
          <a:prstGeom prst="rect">
            <a:avLst/>
          </a:prstGeom>
          <a:noFill/>
        </p:spPr>
        <p:txBody>
          <a:bodyPr wrap="square" rtlCol="0">
            <a:spAutoFit/>
          </a:bodyPr>
          <a:lstStyle/>
          <a:p>
            <a:r>
              <a:rPr lang="en-US" sz="2800" b="1" dirty="0">
                <a:solidFill>
                  <a:schemeClr val="accent1">
                    <a:lumMod val="75000"/>
                  </a:schemeClr>
                </a:solidFill>
              </a:rPr>
              <a:t>BLOCK DIAGRAM OF PROPOSED METHOD</a:t>
            </a:r>
            <a:endParaRPr lang="en-IN" sz="2800" b="1" dirty="0">
              <a:solidFill>
                <a:schemeClr val="accent1">
                  <a:lumMod val="75000"/>
                </a:schemeClr>
              </a:solidFill>
            </a:endParaRPr>
          </a:p>
        </p:txBody>
      </p:sp>
      <p:sp>
        <p:nvSpPr>
          <p:cNvPr id="3" name="Rectangle 2" descr="&#10;">
            <a:extLst>
              <a:ext uri="{FF2B5EF4-FFF2-40B4-BE49-F238E27FC236}">
                <a16:creationId xmlns:a16="http://schemas.microsoft.com/office/drawing/2014/main" id="{418EFD87-10B2-77E1-E81D-3E58805A3A7D}"/>
              </a:ext>
            </a:extLst>
          </p:cNvPr>
          <p:cNvSpPr/>
          <p:nvPr/>
        </p:nvSpPr>
        <p:spPr>
          <a:xfrm>
            <a:off x="3048000" y="1432244"/>
            <a:ext cx="2362200" cy="45720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rgbClr val="FF0000"/>
                </a:solidFill>
                <a:effectLst>
                  <a:outerShdw blurRad="38100" dist="25400" dir="5400000" algn="ctr" rotWithShape="0">
                    <a:srgbClr val="6E747A">
                      <a:alpha val="43000"/>
                    </a:srgbClr>
                  </a:outerShdw>
                </a:effectLst>
              </a:rPr>
              <a:t>INPUT</a:t>
            </a:r>
            <a:endParaRPr lang="en-IN" sz="2400" b="1" dirty="0">
              <a:ln w="0"/>
              <a:solidFill>
                <a:srgbClr val="FF0000"/>
              </a:solidFill>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B19E00DF-4C5F-E462-B677-5F056360EB95}"/>
              </a:ext>
            </a:extLst>
          </p:cNvPr>
          <p:cNvSpPr/>
          <p:nvPr/>
        </p:nvSpPr>
        <p:spPr>
          <a:xfrm>
            <a:off x="3048000" y="2500831"/>
            <a:ext cx="23622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PREPROCESSING</a:t>
            </a:r>
          </a:p>
        </p:txBody>
      </p:sp>
      <p:sp>
        <p:nvSpPr>
          <p:cNvPr id="5" name="Arrow: Down 4">
            <a:extLst>
              <a:ext uri="{FF2B5EF4-FFF2-40B4-BE49-F238E27FC236}">
                <a16:creationId xmlns:a16="http://schemas.microsoft.com/office/drawing/2014/main" id="{60509F3D-6A31-CC53-BA8F-813098F42EAD}"/>
              </a:ext>
            </a:extLst>
          </p:cNvPr>
          <p:cNvSpPr/>
          <p:nvPr/>
        </p:nvSpPr>
        <p:spPr>
          <a:xfrm>
            <a:off x="3886200" y="1903228"/>
            <a:ext cx="533400" cy="5671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F9F43C0-E3B0-17FF-5341-9224B5C48FE5}"/>
              </a:ext>
            </a:extLst>
          </p:cNvPr>
          <p:cNvSpPr/>
          <p:nvPr/>
        </p:nvSpPr>
        <p:spPr>
          <a:xfrm>
            <a:off x="3055620" y="3581921"/>
            <a:ext cx="2362200" cy="470970"/>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SEGMENTATION</a:t>
            </a:r>
          </a:p>
        </p:txBody>
      </p:sp>
      <p:sp>
        <p:nvSpPr>
          <p:cNvPr id="7" name="Rectangle 6">
            <a:extLst>
              <a:ext uri="{FF2B5EF4-FFF2-40B4-BE49-F238E27FC236}">
                <a16:creationId xmlns:a16="http://schemas.microsoft.com/office/drawing/2014/main" id="{6ED8C075-D12F-C8F8-C1C4-96E00DB301CB}"/>
              </a:ext>
            </a:extLst>
          </p:cNvPr>
          <p:cNvSpPr/>
          <p:nvPr/>
        </p:nvSpPr>
        <p:spPr>
          <a:xfrm>
            <a:off x="3055620" y="4646871"/>
            <a:ext cx="2362200" cy="4709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CLASSIFICATION</a:t>
            </a:r>
          </a:p>
        </p:txBody>
      </p:sp>
      <p:sp>
        <p:nvSpPr>
          <p:cNvPr id="8" name="Rectangle 7">
            <a:extLst>
              <a:ext uri="{FF2B5EF4-FFF2-40B4-BE49-F238E27FC236}">
                <a16:creationId xmlns:a16="http://schemas.microsoft.com/office/drawing/2014/main" id="{1D5BB031-B87F-550C-8046-1912D7D8F970}"/>
              </a:ext>
            </a:extLst>
          </p:cNvPr>
          <p:cNvSpPr/>
          <p:nvPr/>
        </p:nvSpPr>
        <p:spPr>
          <a:xfrm>
            <a:off x="3091062" y="5763131"/>
            <a:ext cx="2377440" cy="4709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b="1" dirty="0">
                <a:solidFill>
                  <a:srgbClr val="FF0000"/>
                </a:solidFill>
              </a:rPr>
              <a:t>OUTPUT</a:t>
            </a:r>
          </a:p>
        </p:txBody>
      </p:sp>
      <p:sp>
        <p:nvSpPr>
          <p:cNvPr id="9" name="Arrow: Down 8">
            <a:extLst>
              <a:ext uri="{FF2B5EF4-FFF2-40B4-BE49-F238E27FC236}">
                <a16:creationId xmlns:a16="http://schemas.microsoft.com/office/drawing/2014/main" id="{F07D73BA-3592-86EC-D6C5-2FE4E828FECF}"/>
              </a:ext>
            </a:extLst>
          </p:cNvPr>
          <p:cNvSpPr/>
          <p:nvPr/>
        </p:nvSpPr>
        <p:spPr>
          <a:xfrm>
            <a:off x="3928872" y="2934380"/>
            <a:ext cx="457200" cy="64754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601C90C6-4616-F6DE-67C4-DCF4CAED8CA2}"/>
              </a:ext>
            </a:extLst>
          </p:cNvPr>
          <p:cNvSpPr/>
          <p:nvPr/>
        </p:nvSpPr>
        <p:spPr>
          <a:xfrm>
            <a:off x="3962400" y="4038350"/>
            <a:ext cx="457200" cy="623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3390CFE9-C069-C3C8-EC92-B1A04A44C8DE}"/>
              </a:ext>
            </a:extLst>
          </p:cNvPr>
          <p:cNvSpPr/>
          <p:nvPr/>
        </p:nvSpPr>
        <p:spPr>
          <a:xfrm>
            <a:off x="3997452" y="5117841"/>
            <a:ext cx="457200" cy="62225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3029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1631</TotalTime>
  <Words>1559</Words>
  <Application>Microsoft Office PowerPoint</Application>
  <PresentationFormat>On-screen Show (4:3)</PresentationFormat>
  <Paragraphs>201</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Algerian</vt:lpstr>
      <vt:lpstr>Arial</vt:lpstr>
      <vt:lpstr>Arial</vt:lpstr>
      <vt:lpstr>Calibri</vt:lpstr>
      <vt:lpstr>Calibri Light</vt:lpstr>
      <vt:lpstr>Cambria</vt:lpstr>
      <vt:lpstr>Google Sans</vt:lpstr>
      <vt:lpstr>Times New Roman</vt:lpstr>
      <vt:lpstr>Wingdings</vt:lpstr>
      <vt:lpstr>Office Theme</vt:lpstr>
      <vt:lpstr>SSM INSTITUTE OF ENGINEERING AND TECHNOLOGY DINDIGUL  - 624 002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SSM INSTITUTE OF ENGINEERING AND TECHNOLOGY DINDIGUL - 6244002</dc:title>
  <dc:creator>DELL</dc:creator>
  <cp:lastModifiedBy>madhu200120@outlook.com</cp:lastModifiedBy>
  <cp:revision>63</cp:revision>
  <dcterms:created xsi:type="dcterms:W3CDTF">2023-03-22T06:21:11Z</dcterms:created>
  <dcterms:modified xsi:type="dcterms:W3CDTF">2023-05-16T13:31:03Z</dcterms:modified>
</cp:coreProperties>
</file>